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0.xml" ContentType="application/vnd.openxmlformats-officedocument.them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1.xml" ContentType="application/vnd.openxmlformats-officedocument.them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2.xml" ContentType="application/vnd.openxmlformats-officedocument.them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3.xml" ContentType="application/vnd.openxmlformats-officedocument.them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4.xml" ContentType="application/vnd.openxmlformats-officedocument.them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5.xml" ContentType="application/vnd.openxmlformats-officedocument.them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6.xml" ContentType="application/vnd.openxmlformats-officedocument.them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7.xml" ContentType="application/vnd.openxmlformats-officedocument.theme+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8.xml" ContentType="application/vnd.openxmlformats-officedocument.theme+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9.xml" ContentType="application/vnd.openxmlformats-officedocument.theme+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heme/theme20.xml" ContentType="application/vnd.openxmlformats-officedocument.theme+xml"/>
  <Override PartName="/ppt/theme/theme2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48" r:id="rId5"/>
    <p:sldMasterId id="2147483701" r:id="rId6"/>
    <p:sldMasterId id="2147483747" r:id="rId7"/>
    <p:sldMasterId id="2147483769" r:id="rId8"/>
    <p:sldMasterId id="2147483845" r:id="rId9"/>
    <p:sldMasterId id="2147483872" r:id="rId10"/>
    <p:sldMasterId id="2147483896" r:id="rId11"/>
    <p:sldMasterId id="2147483935" r:id="rId12"/>
    <p:sldMasterId id="2147483957" r:id="rId13"/>
    <p:sldMasterId id="2147484025" r:id="rId14"/>
    <p:sldMasterId id="2147484061" r:id="rId15"/>
    <p:sldMasterId id="2147484085" r:id="rId16"/>
    <p:sldMasterId id="2147484160" r:id="rId17"/>
    <p:sldMasterId id="2147484238" r:id="rId18"/>
    <p:sldMasterId id="2147484277" r:id="rId19"/>
    <p:sldMasterId id="2147484401" r:id="rId20"/>
    <p:sldMasterId id="2147484438" r:id="rId21"/>
    <p:sldMasterId id="2147484483" r:id="rId22"/>
    <p:sldMasterId id="2147484506" r:id="rId23"/>
  </p:sldMasterIdLst>
  <p:notesMasterIdLst>
    <p:notesMasterId r:id="rId44"/>
  </p:notesMasterIdLst>
  <p:handoutMasterIdLst>
    <p:handoutMasterId r:id="rId45"/>
  </p:handoutMasterIdLst>
  <p:sldIdLst>
    <p:sldId id="305" r:id="rId24"/>
    <p:sldId id="276" r:id="rId25"/>
    <p:sldId id="292" r:id="rId26"/>
    <p:sldId id="306" r:id="rId27"/>
    <p:sldId id="285" r:id="rId28"/>
    <p:sldId id="293" r:id="rId29"/>
    <p:sldId id="290" r:id="rId30"/>
    <p:sldId id="289" r:id="rId31"/>
    <p:sldId id="282" r:id="rId32"/>
    <p:sldId id="308" r:id="rId33"/>
    <p:sldId id="338" r:id="rId34"/>
    <p:sldId id="309" r:id="rId35"/>
    <p:sldId id="291" r:id="rId36"/>
    <p:sldId id="297" r:id="rId37"/>
    <p:sldId id="295" r:id="rId38"/>
    <p:sldId id="301" r:id="rId39"/>
    <p:sldId id="302" r:id="rId40"/>
    <p:sldId id="298" r:id="rId41"/>
    <p:sldId id="307" r:id="rId42"/>
    <p:sldId id="337" r:id="rId43"/>
  </p:sldIdLst>
  <p:sldSz cx="12192000" cy="6858000"/>
  <p:notesSz cx="7315200" cy="96012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17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uardo Martìnez" initials="EM" lastIdx="1" clrIdx="0">
    <p:extLst>
      <p:ext uri="{19B8F6BF-5375-455C-9EA6-DF929625EA0E}">
        <p15:presenceInfo xmlns:p15="http://schemas.microsoft.com/office/powerpoint/2012/main" userId="856fd66352ab7fed" providerId="Windows Live"/>
      </p:ext>
    </p:extLst>
  </p:cmAuthor>
  <p:cmAuthor id="2" name="SASP" initials="SASP" lastIdx="17" clrIdx="1">
    <p:extLst>
      <p:ext uri="{19B8F6BF-5375-455C-9EA6-DF929625EA0E}">
        <p15:presenceInfo xmlns:p15="http://schemas.microsoft.com/office/powerpoint/2012/main" userId="SASP" providerId="None"/>
      </p:ext>
    </p:extLst>
  </p:cmAuthor>
  <p:cmAuthor id="3" name="Lastire Olmedo Christian Eduardo" initials="LOCE" lastIdx="1" clrIdx="2">
    <p:extLst>
      <p:ext uri="{19B8F6BF-5375-455C-9EA6-DF929625EA0E}">
        <p15:presenceInfo xmlns:p15="http://schemas.microsoft.com/office/powerpoint/2012/main" userId="S-1-5-21-2000478354-1960408961-725345543-120580" providerId="AD"/>
      </p:ext>
    </p:extLst>
  </p:cmAuthor>
  <p:cmAuthor id="4" name="Leyva Marin Lizbeth" initials="LML" lastIdx="1" clrIdx="3">
    <p:extLst>
      <p:ext uri="{19B8F6BF-5375-455C-9EA6-DF929625EA0E}">
        <p15:presenceInfo xmlns:p15="http://schemas.microsoft.com/office/powerpoint/2012/main" userId="S::H10589@banxico.org.mx::ef1e60b1-10c7-489f-824a-8f15f94cd13b" providerId="AD"/>
      </p:ext>
    </p:extLst>
  </p:cmAuthor>
  <p:cmAuthor id="5" name="Romero González Ana Silvia" initials="RGAS" lastIdx="1" clrIdx="4">
    <p:extLst>
      <p:ext uri="{19B8F6BF-5375-455C-9EA6-DF929625EA0E}">
        <p15:presenceInfo xmlns:p15="http://schemas.microsoft.com/office/powerpoint/2012/main" userId="S::J17602@banxico.org.mx::792c57b3-5755-46f3-9e6e-f4662fb556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B47"/>
    <a:srgbClr val="33CCFF"/>
    <a:srgbClr val="0033CC"/>
    <a:srgbClr val="00B3F2"/>
    <a:srgbClr val="0066FF"/>
    <a:srgbClr val="000000"/>
    <a:srgbClr val="182B1F"/>
    <a:srgbClr val="FF0000"/>
    <a:srgbClr val="008000"/>
    <a:srgbClr val="8686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697" autoAdjust="0"/>
    <p:restoredTop sz="96387" autoAdjust="0"/>
  </p:normalViewPr>
  <p:slideViewPr>
    <p:cSldViewPr>
      <p:cViewPr>
        <p:scale>
          <a:sx n="64" d="100"/>
          <a:sy n="64" d="100"/>
        </p:scale>
        <p:origin x="-96" y="1122"/>
      </p:cViewPr>
      <p:guideLst>
        <p:guide orient="horz" pos="2160"/>
        <p:guide pos="4178"/>
      </p:guideLst>
    </p:cSldViewPr>
  </p:slideViewPr>
  <p:outlineViewPr>
    <p:cViewPr>
      <p:scale>
        <a:sx n="33" d="100"/>
        <a:sy n="33" d="100"/>
      </p:scale>
      <p:origin x="0" y="-799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0" d="100"/>
          <a:sy n="80" d="100"/>
        </p:scale>
        <p:origin x="361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slideMaster" Target="slideMasters/slideMaster17.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6.xml"/><Relationship Id="rId11" Type="http://schemas.openxmlformats.org/officeDocument/2006/relationships/slideMaster" Target="slideMasters/slideMaster7.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theme" Target="theme/theme1.xml"/><Relationship Id="rId10" Type="http://schemas.openxmlformats.org/officeDocument/2006/relationships/slideMaster" Target="slideMasters/slideMaster6.xml"/><Relationship Id="rId19" Type="http://schemas.openxmlformats.org/officeDocument/2006/relationships/slideMaster" Target="slideMasters/slideMaster15.xml"/><Relationship Id="rId31" Type="http://schemas.openxmlformats.org/officeDocument/2006/relationships/slide" Target="slides/slide8.xml"/><Relationship Id="rId44"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viewProps" Target="viewProps.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commentAuthors" Target="commentAuthors.xml"/><Relationship Id="rId20" Type="http://schemas.openxmlformats.org/officeDocument/2006/relationships/slideMaster" Target="slideMasters/slideMaster16.xml"/><Relationship Id="rId41"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s-MX" dirty="0"/>
          </a:p>
        </p:txBody>
      </p:sp>
      <p:sp>
        <p:nvSpPr>
          <p:cNvPr id="3" name="2 Marcador de fecha"/>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615D655-2FD3-4CE8-B85A-FE73BEF9C6B5}" type="datetimeFigureOut">
              <a:rPr lang="es-MX" smtClean="0"/>
              <a:pPr/>
              <a:t>28/04/2025</a:t>
            </a:fld>
            <a:endParaRPr lang="es-MX" dirty="0"/>
          </a:p>
        </p:txBody>
      </p:sp>
      <p:sp>
        <p:nvSpPr>
          <p:cNvPr id="4" name="3 Marcador de pie de página"/>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s-MX" dirty="0"/>
          </a:p>
        </p:txBody>
      </p:sp>
      <p:sp>
        <p:nvSpPr>
          <p:cNvPr id="5" name="4 Marcador de número de diapositiva"/>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3CAFF5D4-6931-431E-8D62-935589C53009}" type="slidenum">
              <a:rPr lang="es-MX" smtClean="0"/>
              <a:pPr/>
              <a:t>‹Nº›</a:t>
            </a:fld>
            <a:endParaRPr lang="es-MX" dirty="0"/>
          </a:p>
        </p:txBody>
      </p:sp>
    </p:spTree>
    <p:extLst>
      <p:ext uri="{BB962C8B-B14F-4D97-AF65-F5344CB8AC3E}">
        <p14:creationId xmlns:p14="http://schemas.microsoft.com/office/powerpoint/2010/main" val="37356467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s-MX" dirty="0"/>
          </a:p>
        </p:txBody>
      </p:sp>
      <p:sp>
        <p:nvSpPr>
          <p:cNvPr id="3" name="2 Marcador de fecha"/>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C7D0744-AD99-411E-BE8E-1C36BB0CB327}" type="datetimeFigureOut">
              <a:rPr lang="es-MX" smtClean="0"/>
              <a:pPr/>
              <a:t>28/04/2025</a:t>
            </a:fld>
            <a:endParaRPr lang="es-MX" dirty="0"/>
          </a:p>
        </p:txBody>
      </p:sp>
      <p:sp>
        <p:nvSpPr>
          <p:cNvPr id="5" name="4 Marcador de notas"/>
          <p:cNvSpPr>
            <a:spLocks noGrp="1"/>
          </p:cNvSpPr>
          <p:nvPr>
            <p:ph type="body" sz="quarter" idx="3"/>
          </p:nvPr>
        </p:nvSpPr>
        <p:spPr>
          <a:xfrm>
            <a:off x="561256" y="1344216"/>
            <a:ext cx="5852160" cy="4320540"/>
          </a:xfrm>
          <a:prstGeom prst="rect">
            <a:avLst/>
          </a:prstGeom>
        </p:spPr>
        <p:txBody>
          <a:bodyPr vert="horz" lIns="96661" tIns="48331" rIns="96661" bIns="48331" rtlCol="0">
            <a:normAutofit/>
          </a:bodyPr>
          <a:lstStyle/>
          <a:p>
            <a:pPr lvl="0"/>
            <a:r>
              <a:rPr lang="es-MX" sz="1100" dirty="0">
                <a:effectLst/>
                <a:latin typeface="Calibri" panose="020F0502020204030204" pitchFamily="34" charset="0"/>
                <a:ea typeface="Calibri" panose="020F0502020204030204" pitchFamily="34" charset="0"/>
                <a:cs typeface="Times New Roman" panose="02020603050405020304" pitchFamily="18" charset="0"/>
              </a:rPr>
              <a:t>Las estimaciones de Probabilidad de Recesión para la economía mexicana tanto con fases SICCA como las sugeridas por las contracciones en el PIB, han incrementado a partir del tercer trimestre de 2021 desde niveles cercanos a cero. Sin embargo, considerando los umbrales inferiores que indican el nivel de probabilidad a partir del cual se presenta el mejor valor de predicción de recesión del indicador, durante el segundo y al inicio del tercer trimestre de 2022 el IP Banxico sugiere que la probabilidad de observar una recesión en los próximos tres meses ha disminuido.</a:t>
            </a:r>
            <a:endParaRPr lang="es-MX" dirty="0"/>
          </a:p>
        </p:txBody>
      </p:sp>
      <p:sp>
        <p:nvSpPr>
          <p:cNvPr id="6" name="5 Marcador de pie de página"/>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s-MX" dirty="0"/>
          </a:p>
        </p:txBody>
      </p:sp>
      <p:sp>
        <p:nvSpPr>
          <p:cNvPr id="7" name="6 Marcador de número de diapositiva"/>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511822FF-3071-43E9-8032-73324A650EF4}" type="slidenum">
              <a:rPr lang="es-MX" smtClean="0"/>
              <a:pPr/>
              <a:t>‹Nº›</a:t>
            </a:fld>
            <a:endParaRPr lang="es-MX" dirty="0"/>
          </a:p>
        </p:txBody>
      </p:sp>
      <p:sp>
        <p:nvSpPr>
          <p:cNvPr id="4" name="Marcador de imagen de diapositiva 3">
            <a:extLst>
              <a:ext uri="{FF2B5EF4-FFF2-40B4-BE49-F238E27FC236}">
                <a16:creationId xmlns:a16="http://schemas.microsoft.com/office/drawing/2014/main" id="{117E3655-F11A-4DF9-B098-18C4A44272CD}"/>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s-MX" dirty="0"/>
          </a:p>
        </p:txBody>
      </p:sp>
    </p:spTree>
    <p:extLst>
      <p:ext uri="{BB962C8B-B14F-4D97-AF65-F5344CB8AC3E}">
        <p14:creationId xmlns:p14="http://schemas.microsoft.com/office/powerpoint/2010/main" val="4224354536"/>
      </p:ext>
    </p:extLst>
  </p:cSld>
  <p:clrMap bg1="lt1" tx1="dk1" bg2="lt2" tx2="dk2" accent1="accent1" accent2="accent2" accent3="accent3" accent4="accent4" accent5="accent5" accent6="accent6" hlink="hlink" folHlink="folHlink"/>
  <p:hf dt="0"/>
  <p:notesStyle>
    <a:lvl1pPr marL="171450" indent="-171450" algn="l" defTabSz="914400" rtl="0" eaLnBrk="1" latinLnBrk="0" hangingPunct="1">
      <a:buFont typeface="Arial" panose="020B0604020202020204" pitchFamily="34" charset="0"/>
      <a:buChar char="•"/>
      <a:defRPr lang="es-MX" sz="1400" kern="1200" smtClean="0">
        <a:solidFill>
          <a:schemeClr val="tx1"/>
        </a:solidFill>
        <a:effectLst/>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jpg"/><Relationship Id="rId4"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3.jpg"/><Relationship Id="rId4" Type="http://schemas.openxmlformats.org/officeDocument/2006/relationships/image" Target="../media/image1.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0.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0.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1.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100.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2.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4.xml"/></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3.xml"/></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9.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7.xml"/></Relationships>
</file>

<file path=ppt/slideLayouts/_rels/slideLayout17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jp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6.xml"/></Relationships>
</file>

<file path=ppt/slideLayouts/_rels/slideLayout18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4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5.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0.xml"/></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7.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9.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2.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0.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3.xml"/></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7.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9.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1.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2.xml"/></Relationships>
</file>

<file path=ppt/slideLayouts/_rels/slideLayout22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2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9.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1.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5.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8.xml"/></Relationships>
</file>

<file path=ppt/slideLayouts/_rels/slideLayout24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4.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6.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7.xml"/></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1.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2.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4.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5.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7.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0.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1.xml"/></Relationships>
</file>

<file path=ppt/slideLayouts/_rels/slideLayout26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4.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5.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7.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8.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9.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4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41.xml"/></Relationships>
</file>

<file path=ppt/slideLayouts/_rels/slideLayout271.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4.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5.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6.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8.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9.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0.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2.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4.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5.xml"/></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8.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9.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0.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1.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2.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3.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5.xml"/></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68.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69.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1.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6.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7.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8.xml"/></Relationships>
</file>

<file path=ppt/slideLayouts/_rels/slideLayout30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1.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2.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4.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6.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7.xml"/></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0.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1.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2.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3.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6.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7.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9.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1.xml"/></Relationships>
</file>

<file path=ppt/slideLayouts/_rels/slideLayout327.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4.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6.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7.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9.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10.xml"/></Relationships>
</file>

<file path=ppt/slideLayouts/_rels/slideLayout33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3.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4.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5.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6.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7.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8.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9.xml"/></Relationships>
</file>

<file path=ppt/slideLayouts/_rels/slideLayout348.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2.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3.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4.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5.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6.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7.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8.xml"/></Relationships>
</file>

<file path=ppt/slideLayouts/_rels/slideLayout356.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1.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2.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3.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4.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5.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7.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8.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9.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0.xml"/></Relationships>
</file>

<file path=ppt/slideLayouts/_rels/slideLayout369.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3.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4.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5.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7.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8.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9.xml"/></Relationships>
</file>

<file path=ppt/slideLayouts/_rels/slideLayout377.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7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4.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5.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6.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7.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8.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9.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0.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1.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2.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3.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4.xml"/></Relationships>
</file>

<file path=ppt/slideLayouts/_rels/slideLayout39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7.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8.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9.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0.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1.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2.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3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6.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9.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0.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6.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7.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8.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9.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0.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1.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2.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3.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4.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6.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7.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69.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0.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1.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2.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3.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4.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7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4BB3A744-C91F-433B-8BBE-BD0EA19D1C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5524"/>
            <a:ext cx="12192000" cy="526776"/>
          </a:xfrm>
          <a:prstGeom prst="rect">
            <a:avLst/>
          </a:prstGeom>
        </p:spPr>
      </p:pic>
      <p:pic>
        <p:nvPicPr>
          <p:cNvPr id="4" name="Imagen 3">
            <a:extLst>
              <a:ext uri="{FF2B5EF4-FFF2-40B4-BE49-F238E27FC236}">
                <a16:creationId xmlns:a16="http://schemas.microsoft.com/office/drawing/2014/main" id="{F55F8176-3C1A-4BD3-8CC4-C57919BB10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8477"/>
            <a:ext cx="12192000" cy="6334001"/>
          </a:xfrm>
          <a:prstGeom prst="rect">
            <a:avLst/>
          </a:prstGeom>
        </p:spPr>
      </p:pic>
      <p:sp>
        <p:nvSpPr>
          <p:cNvPr id="5" name="Título 4"/>
          <p:cNvSpPr>
            <a:spLocks noGrp="1"/>
          </p:cNvSpPr>
          <p:nvPr>
            <p:ph type="title" hasCustomPrompt="1"/>
          </p:nvPr>
        </p:nvSpPr>
        <p:spPr>
          <a:xfrm>
            <a:off x="2855640" y="3789040"/>
            <a:ext cx="6912768" cy="1510234"/>
          </a:xfrm>
        </p:spPr>
        <p:txBody>
          <a:bodyPr anchor="t"/>
          <a:lstStyle>
            <a:lvl1pPr algn="l">
              <a:defRPr>
                <a:solidFill>
                  <a:schemeClr val="bg1"/>
                </a:solidFill>
              </a:defRPr>
            </a:lvl1pPr>
          </a:lstStyle>
          <a:p>
            <a:r>
              <a:rPr lang="es-ES" dirty="0"/>
              <a:t>Título</a:t>
            </a:r>
            <a:endParaRPr lang="es-MX" dirty="0"/>
          </a:p>
        </p:txBody>
      </p:sp>
      <p:pic>
        <p:nvPicPr>
          <p:cNvPr id="6" name="bjClassifierImageBottom">
            <a:extLst>
              <a:ext uri="{FF2B5EF4-FFF2-40B4-BE49-F238E27FC236}">
                <a16:creationId xmlns:a16="http://schemas.microsoft.com/office/drawing/2014/main" id="{241D030B-7424-4C97-86FA-94DDB4B2C7C6}"/>
              </a:ext>
            </a:extLst>
          </p:cNvPr>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0" y="6278425"/>
            <a:ext cx="12192000" cy="523875"/>
          </a:xfrm>
          <a:prstGeom prst="rect">
            <a:avLst/>
          </a:prstGeom>
        </p:spPr>
      </p:pic>
      <p:sp>
        <p:nvSpPr>
          <p:cNvPr id="7" name="Marcador de pie de página 4">
            <a:extLst>
              <a:ext uri="{FF2B5EF4-FFF2-40B4-BE49-F238E27FC236}">
                <a16:creationId xmlns:a16="http://schemas.microsoft.com/office/drawing/2014/main" id="{17FBE3D9-961A-4752-9B37-CF8CF2BE178F}"/>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33225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8D9B3263-0865-4E45-B9F1-0C0F2E8B77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2F990D4A-0155-4188-8900-9E785BA6749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2F61C36D-FDD3-49E0-8381-8073BCD0A63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D87EF404-E9AA-43A4-96FA-13E5B7EF31FD}"/>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índice_04_4">
    <p:spTree>
      <p:nvGrpSpPr>
        <p:cNvPr id="1" name=""/>
        <p:cNvGrpSpPr/>
        <p:nvPr/>
      </p:nvGrpSpPr>
      <p:grpSpPr>
        <a:xfrm>
          <a:off x="0" y="0"/>
          <a:ext cx="0" cy="0"/>
          <a:chOff x="0" y="0"/>
          <a:chExt cx="0" cy="0"/>
        </a:xfrm>
      </p:grpSpPr>
      <p:pic>
        <p:nvPicPr>
          <p:cNvPr id="16" name="Imagen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40132"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71725" y="3713949"/>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p:nvSpPr>
        <p:spPr>
          <a:xfrm>
            <a:off x="2571725" y="264318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23808" y="6367122"/>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5"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05250952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7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7C7B12-BE88-42AD-9FBD-62FB12FC015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0125ABA-8942-4D6E-A45B-8ADB2DDD5215}"/>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B25DC8C-6034-4654-B8E6-50C80C85D3DC}"/>
              </a:ext>
            </a:extLst>
          </p:cNvPr>
          <p:cNvSpPr>
            <a:spLocks noGrp="1"/>
          </p:cNvSpPr>
          <p:nvPr>
            <p:ph type="dt" sz="half" idx="10"/>
          </p:nvPr>
        </p:nvSpPr>
        <p:spPr/>
        <p:txBody>
          <a:bodyPr/>
          <a:lstStyle/>
          <a:p>
            <a:endParaRPr lang="es-MX" dirty="0"/>
          </a:p>
        </p:txBody>
      </p:sp>
      <p:sp>
        <p:nvSpPr>
          <p:cNvPr id="5" name="Marcador de pie de página 4">
            <a:extLst>
              <a:ext uri="{FF2B5EF4-FFF2-40B4-BE49-F238E27FC236}">
                <a16:creationId xmlns:a16="http://schemas.microsoft.com/office/drawing/2014/main" id="{B24B01E8-792D-4FAB-A44C-00E3DD2C1239}"/>
              </a:ext>
            </a:extLst>
          </p:cNvPr>
          <p:cNvSpPr>
            <a:spLocks noGrp="1"/>
          </p:cNvSpPr>
          <p:nvPr>
            <p:ph type="ftr" sz="quarter" idx="11"/>
          </p:nvPr>
        </p:nvSpPr>
        <p:spPr/>
        <p:txBody>
          <a:bodyPr/>
          <a:lstStyle/>
          <a:p>
            <a:r>
              <a:rPr lang="es-MX" dirty="0"/>
              <a:t> Interna-Uso Limitado
Información de uso interno cuyo acceso está restringido a un grupo limitado de empleados del Banco de México</a:t>
            </a:r>
          </a:p>
        </p:txBody>
      </p:sp>
      <p:sp>
        <p:nvSpPr>
          <p:cNvPr id="6" name="Marcador de número de diapositiva 5">
            <a:extLst>
              <a:ext uri="{FF2B5EF4-FFF2-40B4-BE49-F238E27FC236}">
                <a16:creationId xmlns:a16="http://schemas.microsoft.com/office/drawing/2014/main" id="{D30523B5-8D7D-43F6-AA35-F76D3E43541D}"/>
              </a:ext>
            </a:extLst>
          </p:cNvPr>
          <p:cNvSpPr>
            <a:spLocks noGrp="1"/>
          </p:cNvSpPr>
          <p:nvPr>
            <p:ph type="sldNum" sz="quarter" idx="12"/>
          </p:nvPr>
        </p:nvSpPr>
        <p:spPr/>
        <p:txBody>
          <a:bodyPr/>
          <a:lstStyle/>
          <a:p>
            <a:fld id="{70E0D66C-A2B5-48EA-895E-5F5586FCDA46}" type="slidenum">
              <a:rPr lang="es-MX" smtClean="0"/>
              <a:pPr/>
              <a:t>‹Nº›</a:t>
            </a:fld>
            <a:endParaRPr lang="es-MX" dirty="0"/>
          </a:p>
        </p:txBody>
      </p:sp>
      <p:pic>
        <p:nvPicPr>
          <p:cNvPr id="8" name="Imagen 7">
            <a:extLst>
              <a:ext uri="{FF2B5EF4-FFF2-40B4-BE49-F238E27FC236}">
                <a16:creationId xmlns:a16="http://schemas.microsoft.com/office/drawing/2014/main" id="{1E29AD9F-CD4A-4DA0-81DA-E752A82183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Tree>
    <p:extLst>
      <p:ext uri="{BB962C8B-B14F-4D97-AF65-F5344CB8AC3E}">
        <p14:creationId xmlns:p14="http://schemas.microsoft.com/office/powerpoint/2010/main" val="40629698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863752" y="4553833"/>
            <a:ext cx="6120680" cy="1233235"/>
          </a:xfrm>
        </p:spPr>
        <p:txBody>
          <a:bodyPr anchor="t"/>
          <a:lstStyle>
            <a:lvl1pPr algn="l">
              <a:defRPr>
                <a:solidFill>
                  <a:srgbClr val="000000"/>
                </a:solidFill>
              </a:defRPr>
            </a:lvl1pPr>
          </a:lstStyle>
          <a:p>
            <a:r>
              <a:rPr lang="es-ES" dirty="0"/>
              <a:t>Título</a:t>
            </a: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0456" y="4738402"/>
            <a:ext cx="1691884" cy="922846"/>
          </a:xfrm>
          <a:prstGeom prst="rect">
            <a:avLst/>
          </a:prstGeom>
        </p:spPr>
      </p:pic>
      <p:sp>
        <p:nvSpPr>
          <p:cNvPr id="7" name="Rectángulo 6"/>
          <p:cNvSpPr/>
          <p:nvPr/>
        </p:nvSpPr>
        <p:spPr>
          <a:xfrm>
            <a:off x="3072656" y="4581128"/>
            <a:ext cx="9144000" cy="1152000"/>
          </a:xfrm>
          <a:prstGeom prst="rect">
            <a:avLst/>
          </a:prstGeom>
          <a:no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p:cNvSpPr/>
          <p:nvPr/>
        </p:nvSpPr>
        <p:spPr>
          <a:xfrm>
            <a:off x="-24680" y="4581256"/>
            <a:ext cx="3096000" cy="115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CuadroTexto 5">
            <a:extLst>
              <a:ext uri="{FF2B5EF4-FFF2-40B4-BE49-F238E27FC236}">
                <a16:creationId xmlns:a16="http://schemas.microsoft.com/office/drawing/2014/main" id="{0CB1CF94-EABC-4E16-BB10-7A7689BB1A35}"/>
              </a:ext>
            </a:extLst>
          </p:cNvPr>
          <p:cNvSpPr txBox="1"/>
          <p:nvPr userDrawn="1"/>
        </p:nvSpPr>
        <p:spPr>
          <a:xfrm>
            <a:off x="-26016" y="4581000"/>
            <a:ext cx="3456384" cy="1092607"/>
          </a:xfrm>
          <a:prstGeom prst="rect">
            <a:avLst/>
          </a:prstGeom>
          <a:noFill/>
        </p:spPr>
        <p:txBody>
          <a:bodyPr wrap="square" rtlCol="0">
            <a:spAutoFit/>
          </a:bodyPr>
          <a:lstStyle/>
          <a:p>
            <a:pPr>
              <a:lnSpc>
                <a:spcPct val="100000"/>
              </a:lnSpc>
            </a:pPr>
            <a:r>
              <a:rPr lang="es-MX" sz="1700" b="1" spc="100" dirty="0">
                <a:solidFill>
                  <a:srgbClr val="000000"/>
                </a:solidFill>
              </a:rPr>
              <a:t>INFORMACIÓN RESERVADA</a:t>
            </a:r>
          </a:p>
          <a:p>
            <a:pPr>
              <a:lnSpc>
                <a:spcPct val="100000"/>
              </a:lnSpc>
            </a:pPr>
            <a:r>
              <a:rPr lang="es-MX" sz="1200" b="1" dirty="0">
                <a:solidFill>
                  <a:srgbClr val="000000"/>
                </a:solidFill>
              </a:rPr>
              <a:t>Estado:</a:t>
            </a:r>
            <a:r>
              <a:rPr lang="es-MX" sz="1200" b="1" baseline="0" dirty="0">
                <a:solidFill>
                  <a:srgbClr val="000000"/>
                </a:solidFill>
              </a:rPr>
              <a:t> </a:t>
            </a:r>
            <a:r>
              <a:rPr lang="es-MX" sz="1200" b="0" baseline="0" dirty="0">
                <a:solidFill>
                  <a:srgbClr val="000000"/>
                </a:solidFill>
              </a:rPr>
              <a:t>En proceso </a:t>
            </a:r>
          </a:p>
          <a:p>
            <a:pPr>
              <a:lnSpc>
                <a:spcPct val="100000"/>
              </a:lnSpc>
            </a:pPr>
            <a:r>
              <a:rPr lang="es-MX" sz="1200" b="1" baseline="0" dirty="0">
                <a:solidFill>
                  <a:srgbClr val="000000"/>
                </a:solidFill>
              </a:rPr>
              <a:t>Unidad Administrativa: </a:t>
            </a:r>
            <a:r>
              <a:rPr lang="es-MX" sz="1200" baseline="0" dirty="0">
                <a:solidFill>
                  <a:srgbClr val="000000"/>
                </a:solidFill>
              </a:rPr>
              <a:t>Dirección</a:t>
            </a:r>
            <a:r>
              <a:rPr lang="es-MX" sz="1200" dirty="0">
                <a:solidFill>
                  <a:srgbClr val="000000"/>
                </a:solidFill>
              </a:rPr>
              <a:t> General de Investigación Económica</a:t>
            </a:r>
            <a:endParaRPr lang="es-MX" sz="1200" baseline="0" dirty="0">
              <a:solidFill>
                <a:srgbClr val="000000"/>
              </a:solidFill>
            </a:endParaRPr>
          </a:p>
          <a:p>
            <a:pPr>
              <a:lnSpc>
                <a:spcPct val="100000"/>
              </a:lnSpc>
            </a:pPr>
            <a:r>
              <a:rPr lang="es-MX" sz="1200" b="1" baseline="0" dirty="0">
                <a:solidFill>
                  <a:srgbClr val="000000"/>
                </a:solidFill>
              </a:rPr>
              <a:t>Fecha de última actualización:</a:t>
            </a:r>
            <a:endParaRPr lang="es-MX" sz="1200" baseline="0" dirty="0">
              <a:solidFill>
                <a:srgbClr val="000000"/>
              </a:solidFill>
            </a:endParaRPr>
          </a:p>
        </p:txBody>
      </p:sp>
    </p:spTree>
    <p:extLst>
      <p:ext uri="{BB962C8B-B14F-4D97-AF65-F5344CB8AC3E}">
        <p14:creationId xmlns:p14="http://schemas.microsoft.com/office/powerpoint/2010/main" val="17590435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6121"/>
            <a:ext cx="10363200" cy="1470025"/>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4374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6068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815F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8058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9384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76243"/>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02861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8"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9" name="Conector recto 8"/>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8561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383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8A891C6F-AB8F-4CF9-B848-6DBF52E541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E3BC0F5E-C92C-4456-A71D-8074B8DE7207}"/>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32534AC9-F1E7-402D-B0FA-6DBE8655C2E2}"/>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217CFE5-A538-4E00-8761-CFCBF47BA50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4294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1307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9777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3561" y="2849487"/>
            <a:ext cx="2124877" cy="1159024"/>
          </a:xfrm>
          <a:prstGeom prst="rect">
            <a:avLst/>
          </a:prstGeom>
        </p:spPr>
      </p:pic>
      <p:sp>
        <p:nvSpPr>
          <p:cNvPr id="5" name="Rectángulo 4"/>
          <p:cNvSpPr/>
          <p:nvPr/>
        </p:nvSpPr>
        <p:spPr>
          <a:xfrm>
            <a:off x="0" y="2348880"/>
            <a:ext cx="12192000" cy="2304000"/>
          </a:xfrm>
          <a:prstGeom prst="rect">
            <a:avLst/>
          </a:prstGeom>
          <a:noFill/>
          <a:ln w="19050">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Rectángulo 5"/>
          <p:cNvSpPr/>
          <p:nvPr/>
        </p:nvSpPr>
        <p:spPr>
          <a:xfrm>
            <a:off x="0" y="2348880"/>
            <a:ext cx="3359696" cy="23042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4853081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índice_1">
    <p:spTree>
      <p:nvGrpSpPr>
        <p:cNvPr id="1" name=""/>
        <p:cNvGrpSpPr/>
        <p:nvPr/>
      </p:nvGrpSpPr>
      <p:grpSpPr>
        <a:xfrm>
          <a:off x="0" y="0"/>
          <a:ext cx="0" cy="0"/>
          <a:chOff x="0" y="0"/>
          <a:chExt cx="0" cy="0"/>
        </a:xfrm>
      </p:grpSpPr>
      <p:sp>
        <p:nvSpPr>
          <p:cNvPr id="25" name="24 Rectángulo redondeado"/>
          <p:cNvSpPr/>
          <p:nvPr/>
        </p:nvSpPr>
        <p:spPr>
          <a:xfrm>
            <a:off x="1453486" y="1556792"/>
            <a:ext cx="1240718" cy="1071570"/>
          </a:xfrm>
          <a:prstGeom prst="roundRect">
            <a:avLst/>
          </a:prstGeom>
          <a:ln>
            <a:solidFill>
              <a:srgbClr val="815F47"/>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MX" sz="2800" b="1" dirty="0">
                <a:solidFill>
                  <a:schemeClr val="tx1"/>
                </a:solidFill>
              </a:rPr>
              <a:t>1</a:t>
            </a:r>
          </a:p>
        </p:txBody>
      </p:sp>
      <p:sp>
        <p:nvSpPr>
          <p:cNvPr id="26" name="25 Rectángulo redondeado"/>
          <p:cNvSpPr/>
          <p:nvPr/>
        </p:nvSpPr>
        <p:spPr>
          <a:xfrm>
            <a:off x="1453486" y="3014622"/>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p:nvSpPr>
        <p:spPr>
          <a:xfrm>
            <a:off x="1453486" y="4373654"/>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67608" y="1699668"/>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solidFill>
                  <a:schemeClr val="tx1"/>
                </a:solidFill>
              </a:rPr>
              <a:t>Título</a:t>
            </a:r>
          </a:p>
        </p:txBody>
      </p:sp>
      <p:sp>
        <p:nvSpPr>
          <p:cNvPr id="30" name="29 Rectángulo redondeado"/>
          <p:cNvSpPr/>
          <p:nvPr/>
        </p:nvSpPr>
        <p:spPr>
          <a:xfrm>
            <a:off x="2567608"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67608"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txBox="1">
            <a:spLocks/>
          </p:cNvSpPr>
          <p:nvPr/>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
        <p:nvSpPr>
          <p:cNvPr id="14" name="5 Marcador de número de diapositiva"/>
          <p:cNvSpPr>
            <a:spLocks noGrp="1"/>
          </p:cNvSpPr>
          <p:nvPr>
            <p:ph type="sldNum" sz="quarter" idx="12"/>
          </p:nvPr>
        </p:nvSpPr>
        <p:spPr>
          <a:xfrm>
            <a:off x="8890000" y="65087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816699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índice_2">
    <p:spTree>
      <p:nvGrpSpPr>
        <p:cNvPr id="1" name=""/>
        <p:cNvGrpSpPr/>
        <p:nvPr/>
      </p:nvGrpSpPr>
      <p:grpSpPr>
        <a:xfrm>
          <a:off x="0" y="0"/>
          <a:ext cx="0" cy="0"/>
          <a:chOff x="0" y="0"/>
          <a:chExt cx="0" cy="0"/>
        </a:xfrm>
      </p:grpSpPr>
      <p:sp>
        <p:nvSpPr>
          <p:cNvPr id="25" name="24 Rectángulo redondeado"/>
          <p:cNvSpPr/>
          <p:nvPr/>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31" name="30 Rectángulo redondeado"/>
          <p:cNvSpPr/>
          <p:nvPr/>
        </p:nvSpPr>
        <p:spPr>
          <a:xfrm>
            <a:off x="2571725"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30649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índice_3">
    <p:spTree>
      <p:nvGrpSpPr>
        <p:cNvPr id="1" name=""/>
        <p:cNvGrpSpPr/>
        <p:nvPr/>
      </p:nvGrpSpPr>
      <p:grpSpPr>
        <a:xfrm>
          <a:off x="0" y="0"/>
          <a:ext cx="0" cy="0"/>
          <a:chOff x="0" y="0"/>
          <a:chExt cx="0" cy="0"/>
        </a:xfrm>
      </p:grpSpPr>
      <p:sp>
        <p:nvSpPr>
          <p:cNvPr id="25" name="24 Rectángulo redondeado"/>
          <p:cNvSpPr/>
          <p:nvPr/>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569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índice_04_1">
    <p:spTree>
      <p:nvGrpSpPr>
        <p:cNvPr id="1" name=""/>
        <p:cNvGrpSpPr/>
        <p:nvPr/>
      </p:nvGrpSpPr>
      <p:grpSpPr>
        <a:xfrm>
          <a:off x="0" y="0"/>
          <a:ext cx="0" cy="0"/>
          <a:chOff x="0" y="0"/>
          <a:chExt cx="0" cy="0"/>
        </a:xfrm>
      </p:grpSpPr>
      <p:sp>
        <p:nvSpPr>
          <p:cNvPr id="25" name="24 Rectángulo redondeado"/>
          <p:cNvSpPr/>
          <p:nvPr/>
        </p:nvSpPr>
        <p:spPr>
          <a:xfrm>
            <a:off x="1410857" y="1285860"/>
            <a:ext cx="1256119"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1</a:t>
            </a:r>
          </a:p>
        </p:txBody>
      </p:sp>
      <p:sp>
        <p:nvSpPr>
          <p:cNvPr id="26" name="25 Rectángulo redondeado"/>
          <p:cNvSpPr/>
          <p:nvPr/>
        </p:nvSpPr>
        <p:spPr>
          <a:xfrm>
            <a:off x="1410857" y="2428868"/>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0857" y="3571876"/>
            <a:ext cx="1231467"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0857" y="4714884"/>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4" name="23 Rectángulo redondeado"/>
          <p:cNvSpPr/>
          <p:nvPr/>
        </p:nvSpPr>
        <p:spPr>
          <a:xfrm>
            <a:off x="2570792" y="1438830"/>
            <a:ext cx="8506949"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4588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índice_04_2">
    <p:spTree>
      <p:nvGrpSpPr>
        <p:cNvPr id="1" name=""/>
        <p:cNvGrpSpPr/>
        <p:nvPr/>
      </p:nvGrpSpPr>
      <p:grpSpPr>
        <a:xfrm>
          <a:off x="0" y="0"/>
          <a:ext cx="0" cy="0"/>
          <a:chOff x="0" y="0"/>
          <a:chExt cx="0" cy="0"/>
        </a:xfrm>
      </p:grpSpPr>
      <p:sp>
        <p:nvSpPr>
          <p:cNvPr id="25" name="24 Rectángulo redondeado"/>
          <p:cNvSpPr/>
          <p:nvPr/>
        </p:nvSpPr>
        <p:spPr>
          <a:xfrm>
            <a:off x="1420207" y="1285860"/>
            <a:ext cx="124676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84673" y="2571744"/>
            <a:ext cx="8286808" cy="785818"/>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1" name="30 Rectángulo redondeado"/>
          <p:cNvSpPr/>
          <p:nvPr/>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04914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índice_04_3">
    <p:spTree>
      <p:nvGrpSpPr>
        <p:cNvPr id="1" name=""/>
        <p:cNvGrpSpPr/>
        <p:nvPr/>
      </p:nvGrpSpPr>
      <p:grpSpPr>
        <a:xfrm>
          <a:off x="0" y="0"/>
          <a:ext cx="0" cy="0"/>
          <a:chOff x="0" y="0"/>
          <a:chExt cx="0" cy="0"/>
        </a:xfrm>
      </p:grpSpPr>
      <p:sp>
        <p:nvSpPr>
          <p:cNvPr id="27" name="26 Rectángulo redondeado"/>
          <p:cNvSpPr/>
          <p:nvPr/>
        </p:nvSpPr>
        <p:spPr>
          <a:xfrm>
            <a:off x="1415480" y="3571876"/>
            <a:ext cx="1226844"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ysClr val="windowText" lastClr="000000"/>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31" name="30 Rectángulo redondeado"/>
          <p:cNvSpPr/>
          <p:nvPr/>
        </p:nvSpPr>
        <p:spPr>
          <a:xfrm>
            <a:off x="2571725" y="3714752"/>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23" name="22 Rectángulo redondeado"/>
          <p:cNvSpPr/>
          <p:nvPr/>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
        <p:nvSpPr>
          <p:cNvPr id="14"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97494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59D0E53-B918-4DCA-81CE-003AD6A5BF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00"/>
            <a:ext cx="12187066" cy="6858000"/>
          </a:xfrm>
          <a:prstGeom prst="rect">
            <a:avLst/>
          </a:prstGeom>
        </p:spPr>
      </p:pic>
      <p:pic>
        <p:nvPicPr>
          <p:cNvPr id="4" name="Imagen 3">
            <a:extLst>
              <a:ext uri="{FF2B5EF4-FFF2-40B4-BE49-F238E27FC236}">
                <a16:creationId xmlns:a16="http://schemas.microsoft.com/office/drawing/2014/main" id="{2C87C655-A98B-4454-8C35-247AE6C998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275524"/>
            <a:ext cx="12192000" cy="526776"/>
          </a:xfrm>
          <a:prstGeom prst="rect">
            <a:avLst/>
          </a:prstGeom>
        </p:spPr>
      </p:pic>
      <p:pic>
        <p:nvPicPr>
          <p:cNvPr id="5" name="bjClassifierImageBottom">
            <a:extLst>
              <a:ext uri="{FF2B5EF4-FFF2-40B4-BE49-F238E27FC236}">
                <a16:creationId xmlns:a16="http://schemas.microsoft.com/office/drawing/2014/main" id="{00397FA7-30AD-48A5-8999-6DA23792DF69}"/>
              </a:ext>
            </a:extLst>
          </p:cNvPr>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0" y="6278425"/>
            <a:ext cx="12192000" cy="523875"/>
          </a:xfrm>
          <a:prstGeom prst="rect">
            <a:avLst/>
          </a:prstGeom>
        </p:spPr>
      </p:pic>
      <p:sp>
        <p:nvSpPr>
          <p:cNvPr id="6" name="Marcador de pie de página 4">
            <a:extLst>
              <a:ext uri="{FF2B5EF4-FFF2-40B4-BE49-F238E27FC236}">
                <a16:creationId xmlns:a16="http://schemas.microsoft.com/office/drawing/2014/main" id="{6F82CF95-A5BC-4291-BED3-D0FA3E5FEFD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40132"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ysClr val="windowText" lastClr="000000"/>
                </a:solidFill>
              </a:rPr>
              <a:t>4</a:t>
            </a:r>
          </a:p>
        </p:txBody>
      </p:sp>
      <p:sp>
        <p:nvSpPr>
          <p:cNvPr id="31" name="30 Rectángulo redondeado"/>
          <p:cNvSpPr/>
          <p:nvPr/>
        </p:nvSpPr>
        <p:spPr>
          <a:xfrm>
            <a:off x="2571725" y="3713949"/>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p:nvSpPr>
        <p:spPr>
          <a:xfrm>
            <a:off x="2571725" y="264318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8238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rgbClr val="000000"/>
                </a:solidFill>
              </a:defRPr>
            </a:lvl1pPr>
          </a:lstStyle>
          <a:p>
            <a:fld id="{8E002BF4-BBF3-4639-B0BE-64A04A870BC8}" type="slidenum">
              <a:rPr lang="es-MX" smtClean="0"/>
              <a:pPr/>
              <a:t>‹Nº›</a:t>
            </a:fld>
            <a:endParaRPr lang="es-MX" dirty="0"/>
          </a:p>
        </p:txBody>
      </p:sp>
      <p:sp>
        <p:nvSpPr>
          <p:cNvPr id="7"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cxnSp>
        <p:nvCxnSpPr>
          <p:cNvPr id="9" name="Conector recto 8"/>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441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703600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30489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5555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67413265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29077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24035193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14949189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88516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índice_1">
    <p:spTree>
      <p:nvGrpSpPr>
        <p:cNvPr id="1" name=""/>
        <p:cNvGrpSpPr/>
        <p:nvPr/>
      </p:nvGrpSpPr>
      <p:grpSpPr>
        <a:xfrm>
          <a:off x="0" y="0"/>
          <a:ext cx="0" cy="0"/>
          <a:chOff x="0" y="0"/>
          <a:chExt cx="0" cy="0"/>
        </a:xfrm>
      </p:grpSpPr>
      <p:sp>
        <p:nvSpPr>
          <p:cNvPr id="25" name="24 Rectángulo redondeado"/>
          <p:cNvSpPr/>
          <p:nvPr userDrawn="1"/>
        </p:nvSpPr>
        <p:spPr>
          <a:xfrm>
            <a:off x="1453486" y="1556792"/>
            <a:ext cx="1240718" cy="1071570"/>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solidFill>
              </a:rPr>
              <a:t>1</a:t>
            </a:r>
          </a:p>
        </p:txBody>
      </p:sp>
      <p:sp>
        <p:nvSpPr>
          <p:cNvPr id="26" name="25 Rectángulo redondeado"/>
          <p:cNvSpPr/>
          <p:nvPr userDrawn="1"/>
        </p:nvSpPr>
        <p:spPr>
          <a:xfrm>
            <a:off x="1453486" y="3014622"/>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userDrawn="1"/>
        </p:nvSpPr>
        <p:spPr>
          <a:xfrm>
            <a:off x="1453486" y="4373654"/>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67608" y="1699668"/>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t>Título</a:t>
            </a:r>
          </a:p>
        </p:txBody>
      </p:sp>
      <p:sp>
        <p:nvSpPr>
          <p:cNvPr id="30" name="29 Rectángulo redondeado"/>
          <p:cNvSpPr/>
          <p:nvPr userDrawn="1"/>
        </p:nvSpPr>
        <p:spPr>
          <a:xfrm>
            <a:off x="2567608"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67608"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7BA72329-C31F-4057-869B-12B0253288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4" name="5 Marcador de número de diapositiva">
            <a:extLst>
              <a:ext uri="{FF2B5EF4-FFF2-40B4-BE49-F238E27FC236}">
                <a16:creationId xmlns:a16="http://schemas.microsoft.com/office/drawing/2014/main" id="{A065DDF4-2218-4DD3-A7EC-C5568B482D1A}"/>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2C8C526-B99F-4295-94D3-8246CABDE72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E65F8681-70AF-43DC-B492-01ECFE4949AE}"/>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932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3012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0850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9035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96519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22283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002253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87315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7403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68262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9178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índice_2">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2" name="Imagen 11">
            <a:extLst>
              <a:ext uri="{FF2B5EF4-FFF2-40B4-BE49-F238E27FC236}">
                <a16:creationId xmlns:a16="http://schemas.microsoft.com/office/drawing/2014/main" id="{F919B68F-E8DF-4E59-98E3-83CF70BD65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3" name="5 Marcador de número de diapositiva">
            <a:extLst>
              <a:ext uri="{FF2B5EF4-FFF2-40B4-BE49-F238E27FC236}">
                <a16:creationId xmlns:a16="http://schemas.microsoft.com/office/drawing/2014/main" id="{96CEB837-B575-45B8-8720-7513DEA5A81C}"/>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Marcador de pie de página 4">
            <a:extLst>
              <a:ext uri="{FF2B5EF4-FFF2-40B4-BE49-F238E27FC236}">
                <a16:creationId xmlns:a16="http://schemas.microsoft.com/office/drawing/2014/main" id="{B12122ED-8429-4C86-A6B7-B8ECC02B176F}"/>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5" name="Conector recto 14">
            <a:extLst>
              <a:ext uri="{FF2B5EF4-FFF2-40B4-BE49-F238E27FC236}">
                <a16:creationId xmlns:a16="http://schemas.microsoft.com/office/drawing/2014/main" id="{CD6086FB-60FE-4117-9FCC-BE36ABB80C30}"/>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82831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9281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5754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30378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7037682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33538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15688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49936896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5563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96253337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105876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índice_3">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2" name="Imagen 11">
            <a:extLst>
              <a:ext uri="{FF2B5EF4-FFF2-40B4-BE49-F238E27FC236}">
                <a16:creationId xmlns:a16="http://schemas.microsoft.com/office/drawing/2014/main" id="{A5302DE4-B74C-45F5-94B5-2E8A067F5D0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3" name="5 Marcador de número de diapositiva">
            <a:extLst>
              <a:ext uri="{FF2B5EF4-FFF2-40B4-BE49-F238E27FC236}">
                <a16:creationId xmlns:a16="http://schemas.microsoft.com/office/drawing/2014/main" id="{7BB8CECA-D31C-4794-8849-32394AE2E969}"/>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Marcador de pie de página 4">
            <a:extLst>
              <a:ext uri="{FF2B5EF4-FFF2-40B4-BE49-F238E27FC236}">
                <a16:creationId xmlns:a16="http://schemas.microsoft.com/office/drawing/2014/main" id="{ACC37F4D-5861-4289-9855-1E20E9C9E8F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91559F94-AAE4-4818-B495-DADCA7D8FD2B}"/>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8283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356198051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01070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3596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70565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68601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8072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0866671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33321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92887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127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índice_04_1">
    <p:spTree>
      <p:nvGrpSpPr>
        <p:cNvPr id="1" name=""/>
        <p:cNvGrpSpPr/>
        <p:nvPr/>
      </p:nvGrpSpPr>
      <p:grpSpPr>
        <a:xfrm>
          <a:off x="0" y="0"/>
          <a:ext cx="0" cy="0"/>
          <a:chOff x="0" y="0"/>
          <a:chExt cx="0" cy="0"/>
        </a:xfrm>
      </p:grpSpPr>
      <p:sp>
        <p:nvSpPr>
          <p:cNvPr id="25" name="24 Rectángulo redondeado"/>
          <p:cNvSpPr/>
          <p:nvPr userDrawn="1"/>
        </p:nvSpPr>
        <p:spPr>
          <a:xfrm>
            <a:off x="1410857" y="1285860"/>
            <a:ext cx="1256119" cy="1071570"/>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solidFill>
                <a:latin typeface="+mn-lt"/>
                <a:ea typeface="+mn-ea"/>
                <a:cs typeface="+mn-cs"/>
              </a:rPr>
              <a:t>1</a:t>
            </a:r>
          </a:p>
        </p:txBody>
      </p:sp>
      <p:sp>
        <p:nvSpPr>
          <p:cNvPr id="26" name="25 Rectángulo redondeado"/>
          <p:cNvSpPr/>
          <p:nvPr userDrawn="1"/>
        </p:nvSpPr>
        <p:spPr>
          <a:xfrm>
            <a:off x="1410857" y="2428868"/>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0857" y="3571876"/>
            <a:ext cx="123146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0857" y="4714884"/>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4" name="23 Rectángulo redondeado"/>
          <p:cNvSpPr/>
          <p:nvPr userDrawn="1"/>
        </p:nvSpPr>
        <p:spPr>
          <a:xfrm>
            <a:off x="2570792" y="1438830"/>
            <a:ext cx="8506949"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pic>
        <p:nvPicPr>
          <p:cNvPr id="14" name="Imagen 13">
            <a:extLst>
              <a:ext uri="{FF2B5EF4-FFF2-40B4-BE49-F238E27FC236}">
                <a16:creationId xmlns:a16="http://schemas.microsoft.com/office/drawing/2014/main" id="{9789139A-7C0F-4BC4-8DE7-10C831DC50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792" y="6351712"/>
            <a:ext cx="12192000" cy="526776"/>
          </a:xfrm>
          <a:prstGeom prst="rect">
            <a:avLst/>
          </a:prstGeom>
        </p:spPr>
      </p:pic>
      <p:sp>
        <p:nvSpPr>
          <p:cNvPr id="15" name="5 Marcador de número de diapositiva">
            <a:extLst>
              <a:ext uri="{FF2B5EF4-FFF2-40B4-BE49-F238E27FC236}">
                <a16:creationId xmlns:a16="http://schemas.microsoft.com/office/drawing/2014/main" id="{8D725212-334A-4682-A9BA-40E669B6A14E}"/>
              </a:ext>
            </a:extLst>
          </p:cNvPr>
          <p:cNvSpPr txBox="1">
            <a:spLocks/>
          </p:cNvSpPr>
          <p:nvPr userDrawn="1"/>
        </p:nvSpPr>
        <p:spPr>
          <a:xfrm>
            <a:off x="8760296" y="6303234"/>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24E6F67-AC25-4287-8037-3DA7BFC8AE55}"/>
              </a:ext>
            </a:extLst>
          </p:cNvPr>
          <p:cNvSpPr>
            <a:spLocks noGrp="1"/>
          </p:cNvSpPr>
          <p:nvPr>
            <p:ph type="ftr" sz="quarter" idx="11"/>
            <p:custDataLst>
              <p:tags r:id="rId1"/>
            </p:custDataLst>
          </p:nvPr>
        </p:nvSpPr>
        <p:spPr>
          <a:xfrm>
            <a:off x="-13792" y="644611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6D2B6B03-22E9-428D-A058-EF2DEE190FA1}"/>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55385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35222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8755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59668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77757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108546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61224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3307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6039377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2330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921096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índice_04_2">
    <p:spTree>
      <p:nvGrpSpPr>
        <p:cNvPr id="1" name=""/>
        <p:cNvGrpSpPr/>
        <p:nvPr/>
      </p:nvGrpSpPr>
      <p:grpSpPr>
        <a:xfrm>
          <a:off x="0" y="0"/>
          <a:ext cx="0" cy="0"/>
          <a:chOff x="0" y="0"/>
          <a:chExt cx="0" cy="0"/>
        </a:xfrm>
      </p:grpSpPr>
      <p:sp>
        <p:nvSpPr>
          <p:cNvPr id="25" name="24 Rectángulo redondeado"/>
          <p:cNvSpPr/>
          <p:nvPr userDrawn="1"/>
        </p:nvSpPr>
        <p:spPr>
          <a:xfrm>
            <a:off x="1420207" y="1285860"/>
            <a:ext cx="124676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84673" y="2571744"/>
            <a:ext cx="8286808" cy="785818"/>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4" name="Imagen 13">
            <a:extLst>
              <a:ext uri="{FF2B5EF4-FFF2-40B4-BE49-F238E27FC236}">
                <a16:creationId xmlns:a16="http://schemas.microsoft.com/office/drawing/2014/main" id="{FF3CCA9E-8F2E-4143-8348-76D6EF7775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5" name="5 Marcador de número de diapositiva">
            <a:extLst>
              <a:ext uri="{FF2B5EF4-FFF2-40B4-BE49-F238E27FC236}">
                <a16:creationId xmlns:a16="http://schemas.microsoft.com/office/drawing/2014/main" id="{C7BFBFFE-6B87-4660-AD05-B14E5EC84D5D}"/>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BCDDD66F-1931-4C46-B71F-24BF237735CB}"/>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334A4241-9A4B-4095-872B-6E63A95CB398}"/>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85659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427269063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65519276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8655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74316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64652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66322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97005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889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6549623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15182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1035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índice_04_3">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93135"/>
            <a:ext cx="12192000" cy="276225"/>
          </a:xfrm>
          <a:prstGeom prst="rect">
            <a:avLst/>
          </a:prstGeom>
        </p:spPr>
      </p:pic>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3" name="Imagen 12">
            <a:extLst>
              <a:ext uri="{FF2B5EF4-FFF2-40B4-BE49-F238E27FC236}">
                <a16:creationId xmlns:a16="http://schemas.microsoft.com/office/drawing/2014/main" id="{12AA4704-A897-4232-99FE-036573BCBDF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4" name="5 Marcador de número de diapositiva">
            <a:extLst>
              <a:ext uri="{FF2B5EF4-FFF2-40B4-BE49-F238E27FC236}">
                <a16:creationId xmlns:a16="http://schemas.microsoft.com/office/drawing/2014/main" id="{16AB09F2-7A6D-4A41-90F6-0CF0E6AFB02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FC7FF72F-3319-42C7-A868-1652D5761C3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6D07CB8-6156-4A11-A15F-9F4A9B294BC8}"/>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19768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13548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22100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18010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10616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16565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6392659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prstClr val="white"/>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solidFill>
                <a:prstClr val="white"/>
              </a:solidFill>
            </a:endParaRP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prstClr val="white"/>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58626207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solidFill>
                  <a:prstClr val="white"/>
                </a:solidFill>
              </a:rPr>
              <a:pPr/>
              <a:t>‹Nº›</a:t>
            </a:fld>
            <a:endParaRPr lang="es-MX" dirty="0">
              <a:solidFill>
                <a:prstClr val="white"/>
              </a:solidFill>
            </a:endParaRPr>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8908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285778"/>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61571667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8637357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40132"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71725" y="3713949"/>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userDrawn="1"/>
        </p:nvSpPr>
        <p:spPr>
          <a:xfrm>
            <a:off x="2571725" y="264318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4" name="Imagen 13">
            <a:extLst>
              <a:ext uri="{FF2B5EF4-FFF2-40B4-BE49-F238E27FC236}">
                <a16:creationId xmlns:a16="http://schemas.microsoft.com/office/drawing/2014/main" id="{D15D7CB5-9DD2-43C4-BC96-42724C431F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5" name="5 Marcador de número de diapositiva">
            <a:extLst>
              <a:ext uri="{FF2B5EF4-FFF2-40B4-BE49-F238E27FC236}">
                <a16:creationId xmlns:a16="http://schemas.microsoft.com/office/drawing/2014/main" id="{D71DB6A0-FD6C-4DCB-B2B4-F2E948277784}"/>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824E7CE8-1F38-4DE9-97C6-FE3170686B4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81ADC693-9FCF-42FB-9124-97F3BF66F30B}"/>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16751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223610581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251645158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91617052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13832125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422649439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7130805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38680272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95549990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05419584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300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9ED248F-09B1-490F-96FE-20087258AE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2" name="1 Título"/>
          <p:cNvSpPr>
            <a:spLocks noGrp="1"/>
          </p:cNvSpPr>
          <p:nvPr>
            <p:ph type="ctrTitle"/>
          </p:nvPr>
        </p:nvSpPr>
        <p:spPr>
          <a:xfrm>
            <a:off x="914400" y="2136121"/>
            <a:ext cx="10363200" cy="1470025"/>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Marcador de pie de página 4">
            <a:extLst>
              <a:ext uri="{FF2B5EF4-FFF2-40B4-BE49-F238E27FC236}">
                <a16:creationId xmlns:a16="http://schemas.microsoft.com/office/drawing/2014/main" id="{54EAE81F-DDE8-47D6-A675-01DF209709EA}"/>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8" name="Conector recto 7">
            <a:extLst>
              <a:ext uri="{FF2B5EF4-FFF2-40B4-BE49-F238E27FC236}">
                <a16:creationId xmlns:a16="http://schemas.microsoft.com/office/drawing/2014/main" id="{0001D763-E4A8-4791-99A1-59C47FC932F5}"/>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6" name="Imagen 5">
            <a:extLst>
              <a:ext uri="{FF2B5EF4-FFF2-40B4-BE49-F238E27FC236}">
                <a16:creationId xmlns:a16="http://schemas.microsoft.com/office/drawing/2014/main" id="{4711CAD6-5881-46C7-ACF9-E048B6777DD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86610870-7E06-49BC-8A6C-F04586AE4C9B}"/>
              </a:ext>
            </a:extLst>
          </p:cNvPr>
          <p:cNvCxnSpPr>
            <a:cxnSpLocks/>
          </p:cNvCxnSpPr>
          <p:nvPr userDrawn="1"/>
        </p:nvCxnSpPr>
        <p:spPr>
          <a:xfrm>
            <a:off x="0" y="6381328"/>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4787CEA2-792B-4492-9C18-62B5D5B9A085}"/>
              </a:ext>
            </a:extLst>
          </p:cNvPr>
          <p:cNvCxnSpPr>
            <a:cxnSpLocks/>
          </p:cNvCxnSpPr>
          <p:nvPr userDrawn="1"/>
        </p:nvCxnSpPr>
        <p:spPr>
          <a:xfrm>
            <a:off x="0" y="5373216"/>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D49A6916-D333-444D-8697-0623FF78D4E7}"/>
              </a:ext>
            </a:extLst>
          </p:cNvPr>
          <p:cNvCxnSpPr>
            <a:cxnSpLocks/>
          </p:cNvCxnSpPr>
          <p:nvPr userDrawn="1"/>
        </p:nvCxnSpPr>
        <p:spPr>
          <a:xfrm>
            <a:off x="0" y="371703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sp>
        <p:nvSpPr>
          <p:cNvPr id="7" name="Marcador de pie de página 4">
            <a:extLst>
              <a:ext uri="{FF2B5EF4-FFF2-40B4-BE49-F238E27FC236}">
                <a16:creationId xmlns:a16="http://schemas.microsoft.com/office/drawing/2014/main" id="{59E8C11B-BA73-4439-A27E-5ED9191363BA}"/>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41228021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292929"/>
                </a:solidFill>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292929"/>
                </a:solidFill>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292929"/>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37816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24798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prstClr val="white"/>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81776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prstClr val="white">
                    <a:lumMod val="95000"/>
                  </a:prstClr>
                </a:solidFill>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41903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02618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prstClr val="white">
                    <a:lumMod val="95000"/>
                  </a:prst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66521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 y="0"/>
            <a:ext cx="12191998"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6"/>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6"/>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1978353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7"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7"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4" y="1699668"/>
            <a:ext cx="8286809"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4" y="315749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4" y="4516530"/>
            <a:ext cx="8286809"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2" y="3157506"/>
            <a:ext cx="8191532"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2" y="4516530"/>
            <a:ext cx="8191532"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7" y="1699670"/>
            <a:ext cx="8191532"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75250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7"/>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6"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3" indent="0" algn="ctr">
              <a:buNone/>
              <a:defRPr>
                <a:solidFill>
                  <a:schemeClr val="tx1">
                    <a:tint val="75000"/>
                  </a:schemeClr>
                </a:solidFill>
              </a:defRPr>
            </a:lvl5pPr>
            <a:lvl6pPr marL="2286029" indent="0" algn="ctr">
              <a:buNone/>
              <a:defRPr>
                <a:solidFill>
                  <a:schemeClr val="tx1">
                    <a:tint val="75000"/>
                  </a:schemeClr>
                </a:solidFill>
              </a:defRPr>
            </a:lvl6pPr>
            <a:lvl7pPr marL="2743234" indent="0" algn="ctr">
              <a:buNone/>
              <a:defRPr>
                <a:solidFill>
                  <a:schemeClr val="tx1">
                    <a:tint val="75000"/>
                  </a:schemeClr>
                </a:solidFill>
              </a:defRPr>
            </a:lvl7pPr>
            <a:lvl8pPr marL="3200440" indent="0" algn="ctr">
              <a:buNone/>
              <a:defRPr>
                <a:solidFill>
                  <a:schemeClr val="tx1">
                    <a:tint val="75000"/>
                  </a:schemeClr>
                </a:solidFill>
              </a:defRPr>
            </a:lvl8pPr>
            <a:lvl9pPr marL="3657646"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79876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5"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5" y="1044514"/>
            <a:ext cx="10979243" cy="512279"/>
          </a:xfrm>
        </p:spPr>
        <p:txBody>
          <a:bodyPr anchor="b">
            <a:normAutofit/>
          </a:bodyPr>
          <a:lstStyle>
            <a:lvl1pPr marL="0" indent="0" algn="ctr">
              <a:buNone/>
              <a:defRPr sz="20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89" y="5877273"/>
            <a:ext cx="10983019"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3898196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6121"/>
            <a:ext cx="10363200" cy="1470025"/>
          </a:xfrm>
        </p:spPr>
        <p:txBody>
          <a:bodyPr/>
          <a:lstStyle>
            <a:lvl1pPr>
              <a:defRPr>
                <a:solidFill>
                  <a:srgbClr val="00727C"/>
                </a:solidFill>
              </a:defRPr>
            </a:lvl1pPr>
          </a:lstStyle>
          <a:p>
            <a:r>
              <a:rPr lang="es-ES" dirty="0"/>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6" name="Marcador de pie de página 4">
            <a:extLst>
              <a:ext uri="{FF2B5EF4-FFF2-40B4-BE49-F238E27FC236}">
                <a16:creationId xmlns:a16="http://schemas.microsoft.com/office/drawing/2014/main" id="{80342557-75BF-41B4-A322-39137E0D2FC6}"/>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51060599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2"/>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4"/>
            <a:ext cx="10363200" cy="1500187"/>
          </a:xfrm>
        </p:spPr>
        <p:txBody>
          <a:bodyPr anchor="b"/>
          <a:lstStyle>
            <a:lvl1pPr marL="0" indent="0">
              <a:buNone/>
              <a:defRPr sz="2000">
                <a:solidFill>
                  <a:schemeClr val="tx1">
                    <a:tint val="75000"/>
                  </a:schemeClr>
                </a:solidFill>
              </a:defRPr>
            </a:lvl1pPr>
            <a:lvl2pPr marL="457206" indent="0">
              <a:buNone/>
              <a:defRPr sz="1800">
                <a:solidFill>
                  <a:schemeClr val="tx1">
                    <a:tint val="75000"/>
                  </a:schemeClr>
                </a:solidFill>
              </a:defRPr>
            </a:lvl2pPr>
            <a:lvl3pPr marL="914411" indent="0">
              <a:buNone/>
              <a:defRPr sz="1600">
                <a:solidFill>
                  <a:schemeClr val="tx1">
                    <a:tint val="75000"/>
                  </a:schemeClr>
                </a:solidFill>
              </a:defRPr>
            </a:lvl3pPr>
            <a:lvl4pPr marL="1371617" indent="0">
              <a:buNone/>
              <a:defRPr sz="1400">
                <a:solidFill>
                  <a:schemeClr val="tx1">
                    <a:tint val="75000"/>
                  </a:schemeClr>
                </a:solidFill>
              </a:defRPr>
            </a:lvl4pPr>
            <a:lvl5pPr marL="1828823" indent="0">
              <a:buNone/>
              <a:defRPr sz="1400">
                <a:solidFill>
                  <a:schemeClr val="tx1">
                    <a:tint val="75000"/>
                  </a:schemeClr>
                </a:solidFill>
              </a:defRPr>
            </a:lvl5pPr>
            <a:lvl6pPr marL="2286029" indent="0">
              <a:buNone/>
              <a:defRPr sz="1400">
                <a:solidFill>
                  <a:schemeClr val="tx1">
                    <a:tint val="75000"/>
                  </a:schemeClr>
                </a:solidFill>
              </a:defRPr>
            </a:lvl6pPr>
            <a:lvl7pPr marL="2743234" indent="0">
              <a:buNone/>
              <a:defRPr sz="1400">
                <a:solidFill>
                  <a:schemeClr val="tx1">
                    <a:tint val="75000"/>
                  </a:schemeClr>
                </a:solidFill>
              </a:defRPr>
            </a:lvl7pPr>
            <a:lvl8pPr marL="3200440" indent="0">
              <a:buNone/>
              <a:defRPr sz="1400">
                <a:solidFill>
                  <a:schemeClr val="tx1">
                    <a:tint val="75000"/>
                  </a:schemeClr>
                </a:solidFill>
              </a:defRPr>
            </a:lvl8pPr>
            <a:lvl9pPr marL="3657646"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55929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2"/>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2"/>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90817428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1" y="980729"/>
            <a:ext cx="5386917"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1"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70" y="980729"/>
            <a:ext cx="5389033"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70"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3" y="5949281"/>
            <a:ext cx="539299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6" y="5949281"/>
            <a:ext cx="538331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51121821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1"/>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3" y="1224826"/>
            <a:ext cx="3755084"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1"/>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3" y="1224826"/>
            <a:ext cx="3758441"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7" y="2015831"/>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50"/>
            <a:ext cx="3696000" cy="246221"/>
          </a:xfrm>
        </p:spPr>
        <p:txBody>
          <a:bodyPr>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8"/>
            <a:ext cx="3696000" cy="246221"/>
          </a:xfrm>
        </p:spPr>
        <p:txBody>
          <a:bodyPr>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50"/>
            <a:ext cx="3727220" cy="246221"/>
          </a:xfrm>
        </p:spPr>
        <p:txBody>
          <a:bodyPr wrap="square">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93362390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8787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2"/>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59012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46432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42127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40"/>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40"/>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94867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1"/>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4"/>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276507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F07DAB49-BC19-491D-BC45-B08B5461B0D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8C797353-8F79-436D-A1B1-D7AD55CBEDA6}"/>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54766087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7"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4" y="3142971"/>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4" y="169966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4" y="4516530"/>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54023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4" y="169966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4" y="315749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4" y="4516530"/>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40515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4" y="169966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4" y="315749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4516530"/>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49749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1"/>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1" y="2570997"/>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371475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60" y="1439491"/>
            <a:ext cx="8287740"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97547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2" y="2571744"/>
            <a:ext cx="8286809"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4" y="371475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9682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4" y="2571744"/>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3714752"/>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4" y="1428736"/>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17643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3" y="37140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4" y="4857760"/>
            <a:ext cx="8286809"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4" y="14287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4" y="257031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974782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08B811F6-4725-4976-84E6-9F8CAC5302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pic>
        <p:nvPicPr>
          <p:cNvPr id="20" name="Imagen 19">
            <a:extLst>
              <a:ext uri="{FF2B5EF4-FFF2-40B4-BE49-F238E27FC236}">
                <a16:creationId xmlns:a16="http://schemas.microsoft.com/office/drawing/2014/main" id="{91B064F5-671F-4343-A125-2941BB072F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 y="-50675"/>
            <a:ext cx="12191998" cy="6334000"/>
          </a:xfrm>
          <a:prstGeom prst="rect">
            <a:avLst/>
          </a:prstGeom>
        </p:spPr>
      </p:pic>
      <p:sp>
        <p:nvSpPr>
          <p:cNvPr id="21" name="Marcador de pie de página 4">
            <a:extLst>
              <a:ext uri="{FF2B5EF4-FFF2-40B4-BE49-F238E27FC236}">
                <a16:creationId xmlns:a16="http://schemas.microsoft.com/office/drawing/2014/main" id="{A8DDB304-04E5-4456-BD10-4127D31EE82A}"/>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22" name="bjClassifierImageBottom">
            <a:extLst>
              <a:ext uri="{FF2B5EF4-FFF2-40B4-BE49-F238E27FC236}">
                <a16:creationId xmlns:a16="http://schemas.microsoft.com/office/drawing/2014/main" id="{384EC319-5C78-4140-BB55-3F13D2C2A0A7}"/>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14" y="6241144"/>
            <a:ext cx="12192000" cy="523875"/>
          </a:xfrm>
          <a:prstGeom prst="rect">
            <a:avLst/>
          </a:prstGeom>
        </p:spPr>
      </p:pic>
      <p:sp>
        <p:nvSpPr>
          <p:cNvPr id="5" name="Título 4"/>
          <p:cNvSpPr>
            <a:spLocks noGrp="1"/>
          </p:cNvSpPr>
          <p:nvPr>
            <p:ph type="title" hasCustomPrompt="1"/>
          </p:nvPr>
        </p:nvSpPr>
        <p:spPr>
          <a:xfrm>
            <a:off x="3395955" y="4005065"/>
            <a:ext cx="5904656" cy="1107415"/>
          </a:xfrm>
        </p:spPr>
        <p:txBody>
          <a:bodyPr anchor="t"/>
          <a:lstStyle>
            <a:lvl1pPr algn="l">
              <a:defRPr>
                <a:solidFill>
                  <a:schemeClr val="bg1"/>
                </a:solidFill>
              </a:defRPr>
            </a:lvl1pPr>
          </a:lstStyle>
          <a:p>
            <a:r>
              <a:rPr lang="es-ES" dirty="0"/>
              <a:t>Título</a:t>
            </a:r>
            <a:endParaRPr lang="es-MX" dirty="0"/>
          </a:p>
        </p:txBody>
      </p:sp>
      <p:sp>
        <p:nvSpPr>
          <p:cNvPr id="23" name="CuadroTexto 22">
            <a:extLst>
              <a:ext uri="{FF2B5EF4-FFF2-40B4-BE49-F238E27FC236}">
                <a16:creationId xmlns:a16="http://schemas.microsoft.com/office/drawing/2014/main" id="{115E88B6-8199-4D92-BB95-4AF08FB9F383}"/>
              </a:ext>
            </a:extLst>
          </p:cNvPr>
          <p:cNvSpPr txBox="1"/>
          <p:nvPr userDrawn="1"/>
        </p:nvSpPr>
        <p:spPr>
          <a:xfrm>
            <a:off x="119337" y="4221088"/>
            <a:ext cx="2592288" cy="646331"/>
          </a:xfrm>
          <a:prstGeom prst="rect">
            <a:avLst/>
          </a:prstGeom>
          <a:noFill/>
        </p:spPr>
        <p:txBody>
          <a:bodyPr wrap="square" rtlCol="0">
            <a:spAutoFit/>
          </a:bodyPr>
          <a:lstStyle/>
          <a:p>
            <a:pPr>
              <a:lnSpc>
                <a:spcPct val="100000"/>
              </a:lnSpc>
            </a:pPr>
            <a:r>
              <a:rPr lang="es-MX" sz="900" b="1" dirty="0">
                <a:solidFill>
                  <a:schemeClr val="bg1"/>
                </a:solidFill>
              </a:rPr>
              <a:t>Estado: </a:t>
            </a:r>
            <a:r>
              <a:rPr lang="es-MX" sz="900" dirty="0">
                <a:solidFill>
                  <a:schemeClr val="bg1"/>
                </a:solidFill>
              </a:rPr>
              <a:t>En proceso / Versión final</a:t>
            </a:r>
          </a:p>
          <a:p>
            <a:pPr>
              <a:lnSpc>
                <a:spcPct val="100000"/>
              </a:lnSpc>
            </a:pPr>
            <a:r>
              <a:rPr lang="es-MX" sz="900" b="1" dirty="0">
                <a:solidFill>
                  <a:schemeClr val="bg1"/>
                </a:solidFill>
              </a:rPr>
              <a:t>Unidad Administrativa: </a:t>
            </a:r>
          </a:p>
          <a:p>
            <a:pPr>
              <a:lnSpc>
                <a:spcPct val="100000"/>
              </a:lnSpc>
            </a:pPr>
            <a:r>
              <a:rPr lang="es-MX" sz="900" b="1" dirty="0">
                <a:solidFill>
                  <a:schemeClr val="bg1"/>
                </a:solidFill>
              </a:rPr>
              <a:t>Fecha de última actualización: </a:t>
            </a:r>
          </a:p>
          <a:p>
            <a:pPr>
              <a:lnSpc>
                <a:spcPct val="100000"/>
              </a:lnSpc>
            </a:pPr>
            <a:r>
              <a:rPr lang="es-MX" sz="900" b="1" dirty="0">
                <a:solidFill>
                  <a:schemeClr val="bg1"/>
                </a:solidFill>
              </a:rPr>
              <a:t>Fecha de impresión (si aplica): </a:t>
            </a:r>
          </a:p>
        </p:txBody>
      </p:sp>
      <p:sp>
        <p:nvSpPr>
          <p:cNvPr id="24" name="Marcador de pie de página 3">
            <a:extLst>
              <a:ext uri="{FF2B5EF4-FFF2-40B4-BE49-F238E27FC236}">
                <a16:creationId xmlns:a16="http://schemas.microsoft.com/office/drawing/2014/main" id="{99D5CF2B-D14C-4FC0-A5B9-F66DBD46E69F}"/>
              </a:ext>
            </a:extLst>
          </p:cNvPr>
          <p:cNvSpPr txBox="1">
            <a:spLocks/>
          </p:cNvSpPr>
          <p:nvPr userDrawn="1">
            <p:custDataLst>
              <p:tags r:id="rId2"/>
            </p:custDataLst>
          </p:nvPr>
        </p:nvSpPr>
        <p:spPr>
          <a:xfrm>
            <a:off x="119337" y="6364152"/>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92995396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8" name="bjClassifierImageBottom">
            <a:extLst>
              <a:ext uri="{FF2B5EF4-FFF2-40B4-BE49-F238E27FC236}">
                <a16:creationId xmlns:a16="http://schemas.microsoft.com/office/drawing/2014/main" id="{71457D76-F087-45CF-B3EF-F4D13A0DF5D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58689324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3_Indice 4.1 items">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932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00727C"/>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DA28F775-2E44-4F51-859F-027E7130987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35E1900B-B108-45E6-A276-4B6DC620E84A}"/>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31809520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F2B711C5-2F06-46BE-B6F7-08DA63CD9A75}" type="slidenum">
              <a:rPr lang="es-MX" smtClean="0"/>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92150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01348888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24642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29991205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392384827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426830521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28973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48694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59370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258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8042E8E3-E350-4868-8D24-121BEC5AE885}"/>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0E9F7914-834E-4187-A608-3F62B7B64322}"/>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884631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8940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7" name="bjClassifierImageBottom">
            <a:extLst>
              <a:ext uri="{FF2B5EF4-FFF2-40B4-BE49-F238E27FC236}">
                <a16:creationId xmlns:a16="http://schemas.microsoft.com/office/drawing/2014/main" id="{4AD7E2E3-BE1E-40A9-94D7-D01B05ACD2F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8970061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índice_1">
    <p:spTree>
      <p:nvGrpSpPr>
        <p:cNvPr id="1" name=""/>
        <p:cNvGrpSpPr/>
        <p:nvPr/>
      </p:nvGrpSpPr>
      <p:grpSpPr>
        <a:xfrm>
          <a:off x="0" y="0"/>
          <a:ext cx="0" cy="0"/>
          <a:chOff x="0" y="0"/>
          <a:chExt cx="0" cy="0"/>
        </a:xfrm>
      </p:grpSpPr>
      <p:sp>
        <p:nvSpPr>
          <p:cNvPr id="23" name="25 Rectángulo redondeado"/>
          <p:cNvSpPr/>
          <p:nvPr/>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28209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1_índice_2">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39470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índice_3">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592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índice_04_1">
    <p:spTree>
      <p:nvGrpSpPr>
        <p:cNvPr id="1" name=""/>
        <p:cNvGrpSpPr/>
        <p:nvPr/>
      </p:nvGrpSpPr>
      <p:grpSpPr>
        <a:xfrm>
          <a:off x="0" y="0"/>
          <a:ext cx="0" cy="0"/>
          <a:chOff x="0" y="0"/>
          <a:chExt cx="0" cy="0"/>
        </a:xfrm>
      </p:grpSpPr>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5881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_índice_04_2">
    <p:spTree>
      <p:nvGrpSpPr>
        <p:cNvPr id="1" name=""/>
        <p:cNvGrpSpPr/>
        <p:nvPr/>
      </p:nvGrpSpPr>
      <p:grpSpPr>
        <a:xfrm>
          <a:off x="0" y="0"/>
          <a:ext cx="0" cy="0"/>
          <a:chOff x="0" y="0"/>
          <a:chExt cx="0" cy="0"/>
        </a:xfrm>
      </p:grpSpPr>
      <p:sp>
        <p:nvSpPr>
          <p:cNvPr id="24"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90131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1_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27676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1_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54872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51900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76243"/>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9" name="Conector recto 8">
            <a:extLst>
              <a:ext uri="{FF2B5EF4-FFF2-40B4-BE49-F238E27FC236}">
                <a16:creationId xmlns:a16="http://schemas.microsoft.com/office/drawing/2014/main" id="{2DC8F0F7-64A3-436B-8E58-E388C51806A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3EF0CF9B-015A-4896-953B-91EEC2A8FC05}"/>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72739406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36707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08767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265704015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73774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12911827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01093550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14022679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82713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64361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856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8"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6" name="Conector recto 5">
            <a:extLst>
              <a:ext uri="{FF2B5EF4-FFF2-40B4-BE49-F238E27FC236}">
                <a16:creationId xmlns:a16="http://schemas.microsoft.com/office/drawing/2014/main" id="{C2F18267-6DE4-4DD9-B7D3-193343756DC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0B51B7A7-348A-4B7F-9451-57C76C4BDD2C}"/>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91080967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12001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40429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137626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58221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53242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096057"/>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72593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56779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68202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8145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0F443743-86C5-4FEC-ABAF-D96E16BDCEDD}"/>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45727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3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416277084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8" name="bjClassifierImageBottom">
            <a:extLst>
              <a:ext uri="{FF2B5EF4-FFF2-40B4-BE49-F238E27FC236}">
                <a16:creationId xmlns:a16="http://schemas.microsoft.com/office/drawing/2014/main" id="{71457D76-F087-45CF-B3EF-F4D13A0DF5D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4181269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3_Indice 4.1 items">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77389388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F3610A6D-77F3-4496-8650-6B8080F87F12}" type="slidenum">
              <a:rPr lang="es-MX" smtClean="0"/>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03274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285778"/>
            <a:ext cx="12192000" cy="365125"/>
          </a:xfrm>
          <a:prstGeom prst="rect">
            <a:avLst/>
          </a:prstGeom>
        </p:spPr>
        <p:txBody>
          <a:bodyPr/>
          <a:lstStyle>
            <a:lvl1pPr>
              <a:defRPr lang="es-MX" sz="1050"/>
            </a:lvl1pPr>
          </a:lstStyle>
          <a:p>
            <a:endParaRPr lang="es-MX" dirty="0"/>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97326514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28531602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52891125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287988987"/>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17" name="Imagen 16">
            <a:extLst>
              <a:ext uri="{FF2B5EF4-FFF2-40B4-BE49-F238E27FC236}">
                <a16:creationId xmlns:a16="http://schemas.microsoft.com/office/drawing/2014/main" id="{E69BD6E8-1B4E-4B95-9EAA-2B78CEE96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9" name="5 Marcador de número de diapositiva">
            <a:extLst>
              <a:ext uri="{FF2B5EF4-FFF2-40B4-BE49-F238E27FC236}">
                <a16:creationId xmlns:a16="http://schemas.microsoft.com/office/drawing/2014/main" id="{446EB30B-67DF-4553-AED2-097C4CE3769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24" name="Conector recto 23">
            <a:extLst>
              <a:ext uri="{FF2B5EF4-FFF2-40B4-BE49-F238E27FC236}">
                <a16:creationId xmlns:a16="http://schemas.microsoft.com/office/drawing/2014/main" id="{7C454ED9-D316-49FF-A3FC-CCCD634898D9}"/>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pic>
        <p:nvPicPr>
          <p:cNvPr id="25" name="Imagen 24">
            <a:extLst>
              <a:ext uri="{FF2B5EF4-FFF2-40B4-BE49-F238E27FC236}">
                <a16:creationId xmlns:a16="http://schemas.microsoft.com/office/drawing/2014/main" id="{F0264869-2386-4791-B7B1-B6E9DD528FE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26" name="5 Marcador de número de diapositiva">
            <a:extLst>
              <a:ext uri="{FF2B5EF4-FFF2-40B4-BE49-F238E27FC236}">
                <a16:creationId xmlns:a16="http://schemas.microsoft.com/office/drawing/2014/main" id="{8A228D19-9517-40C4-B29D-B9078EACE62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27" name="Conector recto 26">
            <a:extLst>
              <a:ext uri="{FF2B5EF4-FFF2-40B4-BE49-F238E27FC236}">
                <a16:creationId xmlns:a16="http://schemas.microsoft.com/office/drawing/2014/main" id="{7AAD145D-1A61-4E6B-B58D-5C68F6202F0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16891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6677549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8AE28F18-D641-4641-B991-2B906ABA09ED}"/>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5C95291E-F829-4982-B47C-BA7912AAA536}"/>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85157820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56227975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25566643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414534810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367486267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7" name="bjClassifierImageBottom">
            <a:extLst>
              <a:ext uri="{FF2B5EF4-FFF2-40B4-BE49-F238E27FC236}">
                <a16:creationId xmlns:a16="http://schemas.microsoft.com/office/drawing/2014/main" id="{4AD7E2E3-BE1E-40A9-94D7-D01B05ACD2F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9963814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índice_1">
    <p:spTree>
      <p:nvGrpSpPr>
        <p:cNvPr id="1" name=""/>
        <p:cNvGrpSpPr/>
        <p:nvPr/>
      </p:nvGrpSpPr>
      <p:grpSpPr>
        <a:xfrm>
          <a:off x="0" y="0"/>
          <a:ext cx="0" cy="0"/>
          <a:chOff x="0" y="0"/>
          <a:chExt cx="0" cy="0"/>
        </a:xfrm>
      </p:grpSpPr>
      <p:sp>
        <p:nvSpPr>
          <p:cNvPr id="23" name="25 Rectángulo redondeado"/>
          <p:cNvSpPr/>
          <p:nvPr/>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68357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1_índice_2">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95118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1_índice_3">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94861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1_índice_04_1">
    <p:spTree>
      <p:nvGrpSpPr>
        <p:cNvPr id="1" name=""/>
        <p:cNvGrpSpPr/>
        <p:nvPr/>
      </p:nvGrpSpPr>
      <p:grpSpPr>
        <a:xfrm>
          <a:off x="0" y="0"/>
          <a:ext cx="0" cy="0"/>
          <a:chOff x="0" y="0"/>
          <a:chExt cx="0" cy="0"/>
        </a:xfrm>
      </p:grpSpPr>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88569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1_índice_04_2">
    <p:spTree>
      <p:nvGrpSpPr>
        <p:cNvPr id="1" name=""/>
        <p:cNvGrpSpPr/>
        <p:nvPr/>
      </p:nvGrpSpPr>
      <p:grpSpPr>
        <a:xfrm>
          <a:off x="0" y="0"/>
          <a:ext cx="0" cy="0"/>
          <a:chOff x="0" y="0"/>
          <a:chExt cx="0" cy="0"/>
        </a:xfrm>
      </p:grpSpPr>
      <p:sp>
        <p:nvSpPr>
          <p:cNvPr id="24"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927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6787E187-F26C-46EC-B105-CA2D85E5302C}"/>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9A071ACF-4D25-4899-8CD5-9D27429A8D3C}"/>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018358905"/>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1_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69304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1_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42349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2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1" y="980729"/>
            <a:ext cx="5386917"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1"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70" y="980729"/>
            <a:ext cx="5389033"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70"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3" y="5949281"/>
            <a:ext cx="539299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6" y="5949281"/>
            <a:ext cx="538331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8195631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02122943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9128D0CD-62C8-4731-99AA-DFCE4974F298}"/>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42500481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3">
            <a:extLst>
              <a:ext uri="{FF2B5EF4-FFF2-40B4-BE49-F238E27FC236}">
                <a16:creationId xmlns:a16="http://schemas.microsoft.com/office/drawing/2014/main" id="{2D3410C7-2886-4641-B919-DF8518FD6FF3}"/>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4707773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7D7864F5-8859-4DE0-9CB5-E6CF129DC643}"/>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0237623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3">
            <a:extLst>
              <a:ext uri="{FF2B5EF4-FFF2-40B4-BE49-F238E27FC236}">
                <a16:creationId xmlns:a16="http://schemas.microsoft.com/office/drawing/2014/main" id="{CA2D7DF3-B228-4923-8CED-1CD50D4E0B45}"/>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5111914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3">
            <a:extLst>
              <a:ext uri="{FF2B5EF4-FFF2-40B4-BE49-F238E27FC236}">
                <a16:creationId xmlns:a16="http://schemas.microsoft.com/office/drawing/2014/main" id="{84F0D440-4767-4E89-A611-11680019D3B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1087090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D0753BB7-56EB-4A7B-8DD1-33C7DFEBB4F8}"/>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94548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8" name="Imagen 7">
            <a:extLst>
              <a:ext uri="{FF2B5EF4-FFF2-40B4-BE49-F238E27FC236}">
                <a16:creationId xmlns:a16="http://schemas.microsoft.com/office/drawing/2014/main" id="{55736244-90CB-416B-8CE3-221B415001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9" name="5 Marcador de número de diapositiva">
            <a:extLst>
              <a:ext uri="{FF2B5EF4-FFF2-40B4-BE49-F238E27FC236}">
                <a16:creationId xmlns:a16="http://schemas.microsoft.com/office/drawing/2014/main" id="{C342D4F3-0CC1-4EDB-9A7F-8FBB944FEA84}"/>
              </a:ext>
            </a:extLst>
          </p:cNvPr>
          <p:cNvSpPr>
            <a:spLocks noGrp="1"/>
          </p:cNvSpPr>
          <p:nvPr>
            <p:ph type="sldNum" sz="quarter" idx="12"/>
          </p:nvPr>
        </p:nvSpPr>
        <p:spPr>
          <a:xfrm>
            <a:off x="8743404" y="6289219"/>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41E09B42-D526-4934-A260-E94052A50979}"/>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5B5E95FC-BBA2-4EC6-9AEF-9A72C0D9DC04}"/>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8E5B8296-1D89-4EF6-A0DC-E151A6519D51}"/>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76984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3">
            <a:extLst>
              <a:ext uri="{FF2B5EF4-FFF2-40B4-BE49-F238E27FC236}">
                <a16:creationId xmlns:a16="http://schemas.microsoft.com/office/drawing/2014/main" id="{BF985996-59DD-4EE6-9AF1-AD2F1ACC5E0D}"/>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116279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75279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3">
            <a:extLst>
              <a:ext uri="{FF2B5EF4-FFF2-40B4-BE49-F238E27FC236}">
                <a16:creationId xmlns:a16="http://schemas.microsoft.com/office/drawing/2014/main" id="{44F2CD61-7201-42F8-8675-EB41F1B726AF}"/>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2394519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89090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358A6DAF-9022-40ED-98E9-D0091F508C5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09278993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3">
            <a:extLst>
              <a:ext uri="{FF2B5EF4-FFF2-40B4-BE49-F238E27FC236}">
                <a16:creationId xmlns:a16="http://schemas.microsoft.com/office/drawing/2014/main" id="{6AB662D5-E52D-4259-9B0E-779287FFA8F6}"/>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4231349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9" name="5 Marcador de número de diapositiva">
            <a:extLst>
              <a:ext uri="{FF2B5EF4-FFF2-40B4-BE49-F238E27FC236}">
                <a16:creationId xmlns:a16="http://schemas.microsoft.com/office/drawing/2014/main" id="{9FB4E0FB-AB63-43F2-916D-FE5B7AB73A9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99099173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E3798AB9-048F-4954-A6E1-4D19E6FAA9C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47959857"/>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C3CD3BD7-5A92-4483-8418-F6D2E5C914C2}"/>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79970749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4CB5BF38-5419-4169-BEE0-66213D82FFE1}"/>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03316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61285BE5-DD8F-4DE0-8B8F-CE225A3A1CC8}"/>
              </a:ext>
            </a:extLst>
          </p:cNvPr>
          <p:cNvCxnSpPr/>
          <p:nvPr userDrawn="1"/>
        </p:nvCxnSpPr>
        <p:spPr>
          <a:xfrm>
            <a:off x="-4934" y="443711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2BC2DBCD-CEA7-41FA-8E92-B798958DE10C}"/>
              </a:ext>
            </a:extLst>
          </p:cNvPr>
          <p:cNvCxnSpPr/>
          <p:nvPr userDrawn="1"/>
        </p:nvCxnSpPr>
        <p:spPr>
          <a:xfrm>
            <a:off x="0" y="227687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1854E675-6228-43AD-9C26-79C2CF5B33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856" y="2564904"/>
            <a:ext cx="2664296" cy="1332148"/>
          </a:xfrm>
          <a:prstGeom prst="rect">
            <a:avLst/>
          </a:prstGeom>
        </p:spPr>
      </p:pic>
      <p:cxnSp>
        <p:nvCxnSpPr>
          <p:cNvPr id="9" name="Conector recto 8">
            <a:extLst>
              <a:ext uri="{FF2B5EF4-FFF2-40B4-BE49-F238E27FC236}">
                <a16:creationId xmlns:a16="http://schemas.microsoft.com/office/drawing/2014/main" id="{434DB17B-F199-49FA-82B5-B50EDD180FA1}"/>
              </a:ext>
            </a:extLst>
          </p:cNvPr>
          <p:cNvCxnSpPr>
            <a:cxnSpLocks/>
          </p:cNvCxnSpPr>
          <p:nvPr userDrawn="1"/>
        </p:nvCxnSpPr>
        <p:spPr>
          <a:xfrm>
            <a:off x="0" y="6381328"/>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7" name="Marcador de pie de página 4">
            <a:extLst>
              <a:ext uri="{FF2B5EF4-FFF2-40B4-BE49-F238E27FC236}">
                <a16:creationId xmlns:a16="http://schemas.microsoft.com/office/drawing/2014/main" id="{848928F9-158D-4C30-AFDA-5E115BB23AA1}"/>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77498464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9B7B3EA8-1D5B-4A3B-9CA0-7588C9621982}"/>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7033859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3D1C2DF3-F9B4-4272-AD53-369A23BAC3DE}"/>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4572817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BCFBF978-ADEA-4351-93D7-4F027B8538DF}"/>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07232052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0A360811-8F8F-4612-8FA6-20EBB6D9850E}"/>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8494113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5094700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21446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82B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91950202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268760"/>
            <a:ext cx="10972800" cy="4857403"/>
          </a:xfrm>
        </p:spPr>
        <p:txBody>
          <a:bodyPr vert="horz" lIns="91440" tIns="45720" rIns="91440" bIns="45720" rtlCol="0">
            <a:normAutofit/>
          </a:bodyPr>
          <a:lstStyle>
            <a:lvl1pPr>
              <a:defRPr lang="es-ES">
                <a:solidFill>
                  <a:srgbClr val="182B47"/>
                </a:solidFill>
              </a:defRPr>
            </a:lvl1pPr>
            <a:lvl2pPr>
              <a:defRPr lang="es-ES">
                <a:solidFill>
                  <a:srgbClr val="182B47"/>
                </a:solidFill>
              </a:defRPr>
            </a:lvl2pPr>
            <a:lvl3pPr>
              <a:defRPr lang="es-ES">
                <a:solidFill>
                  <a:srgbClr val="182B47"/>
                </a:solidFill>
              </a:defRPr>
            </a:lvl3pPr>
            <a:lvl4pPr>
              <a:defRPr lang="es-ES">
                <a:solidFill>
                  <a:srgbClr val="182B47"/>
                </a:solidFill>
              </a:defRPr>
            </a:lvl4pPr>
            <a:lvl5pPr>
              <a:defRPr lang="es-MX" dirty="0">
                <a:solidFill>
                  <a:srgbClr val="182B47"/>
                </a:solidFill>
              </a:defRPr>
            </a:lvl5pPr>
          </a:lstStyle>
          <a:p>
            <a:pPr lvl="0">
              <a:buClr>
                <a:srgbClr val="182B47"/>
              </a:buClr>
              <a:buFont typeface="Wingdings" panose="05000000000000000000" pitchFamily="2" charset="2"/>
              <a:buChar char="§"/>
            </a:pPr>
            <a:r>
              <a:rPr lang="es-ES"/>
              <a:t>Haga clic para modificar el estilo de texto del patrón</a:t>
            </a:r>
          </a:p>
          <a:p>
            <a:pPr lvl="1">
              <a:buClr>
                <a:srgbClr val="182B47"/>
              </a:buClr>
              <a:buChar char="§"/>
            </a:pPr>
            <a:r>
              <a:rPr lang="es-ES"/>
              <a:t>Segundo nivel</a:t>
            </a:r>
          </a:p>
          <a:p>
            <a:pPr lvl="2">
              <a:buClr>
                <a:srgbClr val="182B47"/>
              </a:buClr>
              <a:buFont typeface="Wingdings" panose="05000000000000000000" pitchFamily="2" charset="2"/>
              <a:buChar char="§"/>
            </a:pPr>
            <a:r>
              <a:rPr lang="es-ES"/>
              <a:t>Tercer nivel</a:t>
            </a:r>
          </a:p>
          <a:p>
            <a:pPr lvl="3">
              <a:buClr>
                <a:srgbClr val="182B47"/>
              </a:buClr>
              <a:buFont typeface="Wingdings" panose="05000000000000000000" pitchFamily="2" charset="2"/>
              <a:buChar char="§"/>
            </a:pPr>
            <a:r>
              <a:rPr lang="es-ES"/>
              <a:t>Cuarto nivel</a:t>
            </a:r>
          </a:p>
          <a:p>
            <a:pPr lvl="4">
              <a:buClr>
                <a:srgbClr val="182B47"/>
              </a:buClr>
              <a:buFont typeface="Wingdings" panose="05000000000000000000" pitchFamily="2" charset="2"/>
              <a:buChar char="§"/>
            </a:pPr>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1"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Título 8"/>
          <p:cNvSpPr>
            <a:spLocks noGrp="1"/>
          </p:cNvSpPr>
          <p:nvPr>
            <p:ph type="title"/>
          </p:nvPr>
        </p:nvSpPr>
        <p:spPr>
          <a:xfrm>
            <a:off x="595808" y="-27384"/>
            <a:ext cx="10972800" cy="936104"/>
          </a:xfrm>
        </p:spPr>
        <p:txBody>
          <a:bodyPr/>
          <a:lstStyle>
            <a:lvl1pPr algn="l">
              <a:defRPr sz="3500">
                <a:solidFill>
                  <a:srgbClr val="182B47"/>
                </a:solidFill>
              </a:defRPr>
            </a:lvl1pPr>
          </a:lstStyle>
          <a:p>
            <a:r>
              <a:rPr lang="es-MX" dirty="0"/>
              <a:t>Precios</a:t>
            </a:r>
            <a:endParaRPr lang="es-MX" dirty="0">
              <a:solidFill>
                <a:schemeClr val="tx1"/>
              </a:solidFill>
            </a:endParaRPr>
          </a:p>
        </p:txBody>
      </p:sp>
    </p:spTree>
    <p:extLst>
      <p:ext uri="{BB962C8B-B14F-4D97-AF65-F5344CB8AC3E}">
        <p14:creationId xmlns:p14="http://schemas.microsoft.com/office/powerpoint/2010/main" val="108936471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182B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rgbClr val="182B4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07962159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6179135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índice_1">
    <p:spTree>
      <p:nvGrpSpPr>
        <p:cNvPr id="1" name=""/>
        <p:cNvGrpSpPr/>
        <p:nvPr/>
      </p:nvGrpSpPr>
      <p:grpSpPr>
        <a:xfrm>
          <a:off x="0" y="0"/>
          <a:ext cx="0" cy="0"/>
          <a:chOff x="0" y="0"/>
          <a:chExt cx="0" cy="0"/>
        </a:xfrm>
      </p:grpSpPr>
      <p:sp>
        <p:nvSpPr>
          <p:cNvPr id="25" name="24 Rectángulo redondeado"/>
          <p:cNvSpPr/>
          <p:nvPr userDrawn="1"/>
        </p:nvSpPr>
        <p:spPr>
          <a:xfrm>
            <a:off x="1453486" y="1556792"/>
            <a:ext cx="1240718" cy="1071570"/>
          </a:xfrm>
          <a:prstGeom prst="roundRect">
            <a:avLst/>
          </a:prstGeom>
          <a:ln>
            <a:solidFill>
              <a:srgbClr val="00727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MX" sz="2800" b="1" dirty="0">
                <a:solidFill>
                  <a:schemeClr val="tx1"/>
                </a:solidFill>
              </a:rPr>
              <a:t>1</a:t>
            </a:r>
          </a:p>
        </p:txBody>
      </p:sp>
      <p:sp>
        <p:nvSpPr>
          <p:cNvPr id="26" name="25 Rectángulo redondeado"/>
          <p:cNvSpPr/>
          <p:nvPr userDrawn="1"/>
        </p:nvSpPr>
        <p:spPr>
          <a:xfrm>
            <a:off x="1453486" y="3014622"/>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userDrawn="1"/>
        </p:nvSpPr>
        <p:spPr>
          <a:xfrm>
            <a:off x="1453486" y="4373654"/>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67608" y="1699668"/>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solidFill>
                  <a:schemeClr val="tx1"/>
                </a:solidFill>
              </a:rPr>
              <a:t>Título</a:t>
            </a:r>
          </a:p>
        </p:txBody>
      </p:sp>
      <p:sp>
        <p:nvSpPr>
          <p:cNvPr id="30" name="29 Rectángulo redondeado"/>
          <p:cNvSpPr/>
          <p:nvPr userDrawn="1"/>
        </p:nvSpPr>
        <p:spPr>
          <a:xfrm>
            <a:off x="2567608"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67608"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8" name="5 Marcador de número de diapositiva"/>
          <p:cNvSpPr txBox="1">
            <a:spLocks/>
          </p:cNvSpPr>
          <p:nvPr userDrawn="1"/>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5 Marcador de número de diapositiva"/>
          <p:cNvSpPr>
            <a:spLocks noGrp="1"/>
          </p:cNvSpPr>
          <p:nvPr>
            <p:ph type="sldNum" sz="quarter" idx="12"/>
          </p:nvPr>
        </p:nvSpPr>
        <p:spPr>
          <a:xfrm>
            <a:off x="8890000" y="65087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A4520CE7-1127-4FDA-8A4B-1F0214E8A32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4">
            <a:extLst>
              <a:ext uri="{FF2B5EF4-FFF2-40B4-BE49-F238E27FC236}">
                <a16:creationId xmlns:a16="http://schemas.microsoft.com/office/drawing/2014/main" id="{F9E8EFD3-20E0-48AA-8AC8-35BFEFD8E00B}"/>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70133183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20006741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7"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93655712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461472828"/>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solidFill>
                  <a:srgbClr val="182B47"/>
                </a:solidFill>
              </a:defRPr>
            </a:lvl1pPr>
          </a:lstStyle>
          <a:p>
            <a:r>
              <a:rPr lang="es-ES" dirty="0"/>
              <a:t>Haga clic para modificar el estilo de título del patrón</a:t>
            </a:r>
            <a:endParaRPr lang="es-MX" dirty="0"/>
          </a:p>
        </p:txBody>
      </p:sp>
      <p:sp>
        <p:nvSpPr>
          <p:cNvPr id="3" name="2 Marcador de contenido"/>
          <p:cNvSpPr>
            <a:spLocks noGrp="1"/>
          </p:cNvSpPr>
          <p:nvPr>
            <p:ph idx="1"/>
          </p:nvPr>
        </p:nvSpPr>
        <p:spPr>
          <a:xfrm>
            <a:off x="4766733" y="273051"/>
            <a:ext cx="6815667" cy="5853113"/>
          </a:xfrm>
        </p:spPr>
        <p:txBody>
          <a:bodyPr/>
          <a:lstStyle>
            <a:lvl1pPr>
              <a:defRPr sz="3200">
                <a:solidFill>
                  <a:srgbClr val="182B47"/>
                </a:solidFill>
              </a:defRPr>
            </a:lvl1pPr>
            <a:lvl2pPr>
              <a:defRPr sz="2800">
                <a:solidFill>
                  <a:srgbClr val="182B47"/>
                </a:solidFill>
              </a:defRPr>
            </a:lvl2pPr>
            <a:lvl3pPr>
              <a:defRPr sz="2400">
                <a:solidFill>
                  <a:srgbClr val="182B47"/>
                </a:solidFill>
              </a:defRPr>
            </a:lvl3pPr>
            <a:lvl4pPr>
              <a:defRPr sz="2000">
                <a:solidFill>
                  <a:srgbClr val="182B47"/>
                </a:solidFill>
              </a:defRPr>
            </a:lvl4pPr>
            <a:lvl5pPr>
              <a:defRPr sz="2000">
                <a:solidFill>
                  <a:srgbClr val="182B47"/>
                </a:solidFill>
              </a:defRPr>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684701066"/>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solidFill>
                  <a:srgbClr val="182B47"/>
                </a:solidFill>
              </a:defRPr>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solidFill>
                  <a:srgbClr val="182B4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44422066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4"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5149108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78342282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69261635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l">
              <a:defRPr sz="3500">
                <a:solidFill>
                  <a:srgbClr val="182B47"/>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41246887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316840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índice_2">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0BB6CC62-4FB0-468F-B95A-B8B0797EBF2E}"/>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117759ED-6AF5-4AC9-92DB-3CE5E9006276}"/>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93951962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5159608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2357611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4442846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901480724"/>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14662720"/>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72463518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90684887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09625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nvPr>
        </p:nvSpPr>
        <p:spPr>
          <a:xfrm>
            <a:off x="-13792" y="6285778"/>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58152691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440738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índice_3">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D4BA8979-4D9A-4A1B-A4FE-91616AE32BBF}"/>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5CC41EB-844B-4D41-975A-44059DFB206E}"/>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46503360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650341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22486136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93546260"/>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770551416"/>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90094750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38569381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964636435"/>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868141180"/>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45702196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454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índice_04_1">
    <p:spTree>
      <p:nvGrpSpPr>
        <p:cNvPr id="1" name=""/>
        <p:cNvGrpSpPr/>
        <p:nvPr/>
      </p:nvGrpSpPr>
      <p:grpSpPr>
        <a:xfrm>
          <a:off x="0" y="0"/>
          <a:ext cx="0" cy="0"/>
          <a:chOff x="0" y="0"/>
          <a:chExt cx="0" cy="0"/>
        </a:xfrm>
      </p:grpSpPr>
      <p:sp>
        <p:nvSpPr>
          <p:cNvPr id="25" name="24 Rectángulo redondeado"/>
          <p:cNvSpPr/>
          <p:nvPr userDrawn="1"/>
        </p:nvSpPr>
        <p:spPr>
          <a:xfrm>
            <a:off x="1410857" y="1285860"/>
            <a:ext cx="1256119"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1</a:t>
            </a:r>
          </a:p>
        </p:txBody>
      </p:sp>
      <p:sp>
        <p:nvSpPr>
          <p:cNvPr id="26" name="25 Rectángulo redondeado"/>
          <p:cNvSpPr/>
          <p:nvPr userDrawn="1"/>
        </p:nvSpPr>
        <p:spPr>
          <a:xfrm>
            <a:off x="1410857" y="2428868"/>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0857" y="3571876"/>
            <a:ext cx="1231467"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0857" y="4714884"/>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4" name="23 Rectángulo redondeado"/>
          <p:cNvSpPr/>
          <p:nvPr userDrawn="1"/>
        </p:nvSpPr>
        <p:spPr>
          <a:xfrm>
            <a:off x="2570792" y="1438830"/>
            <a:ext cx="8506949"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EC59B8AC-7560-4525-B3F9-F19B7469BF1E}"/>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CFA3BA91-1E17-4968-832B-AF64F9A445A8}"/>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729356414"/>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3180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90444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604237"/>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1732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174815"/>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50175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spTree>
    <p:extLst>
      <p:ext uri="{BB962C8B-B14F-4D97-AF65-F5344CB8AC3E}">
        <p14:creationId xmlns:p14="http://schemas.microsoft.com/office/powerpoint/2010/main" val="130422266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21117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516683"/>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3912319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índice_04_2">
    <p:spTree>
      <p:nvGrpSpPr>
        <p:cNvPr id="1" name=""/>
        <p:cNvGrpSpPr/>
        <p:nvPr/>
      </p:nvGrpSpPr>
      <p:grpSpPr>
        <a:xfrm>
          <a:off x="0" y="0"/>
          <a:ext cx="0" cy="0"/>
          <a:chOff x="0" y="0"/>
          <a:chExt cx="0" cy="0"/>
        </a:xfrm>
      </p:grpSpPr>
      <p:sp>
        <p:nvSpPr>
          <p:cNvPr id="25" name="24 Rectángulo redondeado"/>
          <p:cNvSpPr/>
          <p:nvPr userDrawn="1"/>
        </p:nvSpPr>
        <p:spPr>
          <a:xfrm>
            <a:off x="1420207" y="1285860"/>
            <a:ext cx="124676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84673" y="2571744"/>
            <a:ext cx="8286808" cy="785818"/>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48D5A567-1800-4A9C-9AB0-689646489172}"/>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AFAFCDF9-1D29-48F4-B168-D0E8675F9177}"/>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3295209015"/>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62637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73645686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nvPr>
        </p:nvSpPr>
        <p:spPr>
          <a:xfrm>
            <a:off x="-13792" y="6376243"/>
            <a:ext cx="12192000" cy="365125"/>
          </a:xfrm>
          <a:prstGeom prst="rect">
            <a:avLst/>
          </a:prstGeom>
        </p:spPr>
        <p:txBody>
          <a:bodyPr/>
          <a:lstStyle>
            <a:lvl1pPr>
              <a:defRPr lang="es-MX" dirty="0"/>
            </a:lvl1pPr>
          </a:lstStyle>
          <a:p>
            <a:endParaRPr lang="es-MX"/>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5311042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nvPr>
        </p:nvSpPr>
        <p:spPr>
          <a:xfrm>
            <a:off x="-13792" y="6376243"/>
            <a:ext cx="12192000" cy="365125"/>
          </a:xfrm>
          <a:prstGeom prst="rect">
            <a:avLst/>
          </a:prstGeom>
        </p:spPr>
        <p:txBody>
          <a:bodyPr/>
          <a:lstStyle>
            <a:lvl1pPr>
              <a:defRPr lang="es-MX" dirty="0"/>
            </a:lvl1pPr>
          </a:lstStyle>
          <a:p>
            <a:endParaRPr lang="es-MX"/>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15375529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897043"/>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32465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MX"/>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66272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367272"/>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96115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599617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ysClr val="windowText" lastClr="000000"/>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4"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227DDEF3-6F8D-4928-9824-6886B55534A3}"/>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4">
            <a:extLst>
              <a:ext uri="{FF2B5EF4-FFF2-40B4-BE49-F238E27FC236}">
                <a16:creationId xmlns:a16="http://schemas.microsoft.com/office/drawing/2014/main" id="{3B5B1731-D28A-47D8-A1F7-A108E78C605C}"/>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408147123"/>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096537"/>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023483"/>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57343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65701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637036"/>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13836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26383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08B811F6-4725-4976-84E6-9F8CAC5302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20" name="Imagen 19">
            <a:extLst>
              <a:ext uri="{FF2B5EF4-FFF2-40B4-BE49-F238E27FC236}">
                <a16:creationId xmlns:a16="http://schemas.microsoft.com/office/drawing/2014/main" id="{91B064F5-671F-4343-A125-2941BB072F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50675"/>
            <a:ext cx="12191999" cy="6334000"/>
          </a:xfrm>
          <a:prstGeom prst="rect">
            <a:avLst/>
          </a:prstGeom>
        </p:spPr>
      </p:pic>
      <p:sp>
        <p:nvSpPr>
          <p:cNvPr id="21" name="Marcador de pie de página 4">
            <a:extLst>
              <a:ext uri="{FF2B5EF4-FFF2-40B4-BE49-F238E27FC236}">
                <a16:creationId xmlns:a16="http://schemas.microsoft.com/office/drawing/2014/main" id="{A8DDB304-04E5-4456-BD10-4127D31EE82A}"/>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22" name="bjClassifierImageBottom">
            <a:extLst>
              <a:ext uri="{FF2B5EF4-FFF2-40B4-BE49-F238E27FC236}">
                <a16:creationId xmlns:a16="http://schemas.microsoft.com/office/drawing/2014/main" id="{384EC319-5C78-4140-BB55-3F13D2C2A0A7}"/>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15" y="6241143"/>
            <a:ext cx="12192000" cy="523875"/>
          </a:xfrm>
          <a:prstGeom prst="rect">
            <a:avLst/>
          </a:prstGeom>
        </p:spPr>
      </p:pic>
      <p:sp>
        <p:nvSpPr>
          <p:cNvPr id="5" name="Título 4"/>
          <p:cNvSpPr>
            <a:spLocks noGrp="1"/>
          </p:cNvSpPr>
          <p:nvPr>
            <p:ph type="title" hasCustomPrompt="1"/>
          </p:nvPr>
        </p:nvSpPr>
        <p:spPr>
          <a:xfrm>
            <a:off x="3395954" y="4005064"/>
            <a:ext cx="5904656" cy="1107415"/>
          </a:xfrm>
        </p:spPr>
        <p:txBody>
          <a:bodyPr anchor="t"/>
          <a:lstStyle>
            <a:lvl1pPr algn="l">
              <a:defRPr>
                <a:solidFill>
                  <a:schemeClr val="bg1"/>
                </a:solidFill>
              </a:defRPr>
            </a:lvl1pPr>
          </a:lstStyle>
          <a:p>
            <a:r>
              <a:rPr lang="es-ES" dirty="0"/>
              <a:t>Título</a:t>
            </a:r>
            <a:endParaRPr lang="es-MX" dirty="0"/>
          </a:p>
        </p:txBody>
      </p:sp>
      <p:sp>
        <p:nvSpPr>
          <p:cNvPr id="23" name="CuadroTexto 22">
            <a:extLst>
              <a:ext uri="{FF2B5EF4-FFF2-40B4-BE49-F238E27FC236}">
                <a16:creationId xmlns:a16="http://schemas.microsoft.com/office/drawing/2014/main" id="{115E88B6-8199-4D92-BB95-4AF08FB9F383}"/>
              </a:ext>
            </a:extLst>
          </p:cNvPr>
          <p:cNvSpPr txBox="1"/>
          <p:nvPr userDrawn="1"/>
        </p:nvSpPr>
        <p:spPr>
          <a:xfrm>
            <a:off x="119336" y="4221088"/>
            <a:ext cx="2592288" cy="646331"/>
          </a:xfrm>
          <a:prstGeom prst="rect">
            <a:avLst/>
          </a:prstGeom>
          <a:noFill/>
        </p:spPr>
        <p:txBody>
          <a:bodyPr wrap="square" rtlCol="0">
            <a:spAutoFit/>
          </a:bodyPr>
          <a:lstStyle/>
          <a:p>
            <a:pPr>
              <a:lnSpc>
                <a:spcPct val="100000"/>
              </a:lnSpc>
            </a:pPr>
            <a:r>
              <a:rPr lang="es-MX" sz="900" b="1" dirty="0">
                <a:solidFill>
                  <a:schemeClr val="bg1"/>
                </a:solidFill>
              </a:rPr>
              <a:t>Estado: </a:t>
            </a:r>
            <a:r>
              <a:rPr lang="es-MX" sz="900" dirty="0">
                <a:solidFill>
                  <a:schemeClr val="bg1"/>
                </a:solidFill>
              </a:rPr>
              <a:t>En proceso / Versión final</a:t>
            </a:r>
          </a:p>
          <a:p>
            <a:pPr>
              <a:lnSpc>
                <a:spcPct val="100000"/>
              </a:lnSpc>
            </a:pPr>
            <a:r>
              <a:rPr lang="es-MX" sz="900" b="1" dirty="0">
                <a:solidFill>
                  <a:schemeClr val="bg1"/>
                </a:solidFill>
              </a:rPr>
              <a:t>Unidad Administrativa: </a:t>
            </a:r>
          </a:p>
          <a:p>
            <a:pPr>
              <a:lnSpc>
                <a:spcPct val="100000"/>
              </a:lnSpc>
            </a:pPr>
            <a:r>
              <a:rPr lang="es-MX" sz="900" b="1" dirty="0">
                <a:solidFill>
                  <a:schemeClr val="bg1"/>
                </a:solidFill>
              </a:rPr>
              <a:t>Fecha de última actualización: </a:t>
            </a:r>
          </a:p>
          <a:p>
            <a:pPr>
              <a:lnSpc>
                <a:spcPct val="100000"/>
              </a:lnSpc>
            </a:pPr>
            <a:r>
              <a:rPr lang="es-MX" sz="900" b="1" dirty="0">
                <a:solidFill>
                  <a:schemeClr val="bg1"/>
                </a:solidFill>
              </a:rPr>
              <a:t>Fecha de impresión (si aplica): </a:t>
            </a:r>
          </a:p>
        </p:txBody>
      </p:sp>
      <p:sp>
        <p:nvSpPr>
          <p:cNvPr id="24" name="Marcador de pie de página 3">
            <a:extLst>
              <a:ext uri="{FF2B5EF4-FFF2-40B4-BE49-F238E27FC236}">
                <a16:creationId xmlns:a16="http://schemas.microsoft.com/office/drawing/2014/main" id="{99D5CF2B-D14C-4FC0-A5B9-F66DBD46E69F}"/>
              </a:ext>
            </a:extLst>
          </p:cNvPr>
          <p:cNvSpPr txBox="1">
            <a:spLocks/>
          </p:cNvSpPr>
          <p:nvPr userDrawn="1">
            <p:custDataLst>
              <p:tags r:id="rId2"/>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50246621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42954826"/>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9173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40132"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ysClr val="windowText" lastClr="000000"/>
                </a:solidFill>
              </a:rPr>
              <a:t>4</a:t>
            </a:r>
          </a:p>
        </p:txBody>
      </p:sp>
      <p:sp>
        <p:nvSpPr>
          <p:cNvPr id="31" name="30 Rectángulo redondeado"/>
          <p:cNvSpPr/>
          <p:nvPr userDrawn="1"/>
        </p:nvSpPr>
        <p:spPr>
          <a:xfrm>
            <a:off x="2571725" y="3713949"/>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userDrawn="1"/>
        </p:nvSpPr>
        <p:spPr>
          <a:xfrm>
            <a:off x="2571725" y="264318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58CFED9D-7445-4C85-B4C0-6FE96640E24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46EFB678-F041-4B3D-A5F6-BEE5F3C1E3FD}"/>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396081326"/>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82B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979733107"/>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268760"/>
            <a:ext cx="10972800" cy="4857403"/>
          </a:xfrm>
        </p:spPr>
        <p:txBody>
          <a:bodyPr vert="horz" lIns="91440" tIns="45720" rIns="91440" bIns="45720" rtlCol="0">
            <a:normAutofit/>
          </a:bodyPr>
          <a:lstStyle>
            <a:lvl1pPr>
              <a:defRPr lang="es-ES">
                <a:solidFill>
                  <a:srgbClr val="182B47"/>
                </a:solidFill>
              </a:defRPr>
            </a:lvl1pPr>
            <a:lvl2pPr>
              <a:defRPr lang="es-ES">
                <a:solidFill>
                  <a:srgbClr val="182B47"/>
                </a:solidFill>
              </a:defRPr>
            </a:lvl2pPr>
            <a:lvl3pPr>
              <a:defRPr lang="es-ES">
                <a:solidFill>
                  <a:srgbClr val="182B47"/>
                </a:solidFill>
              </a:defRPr>
            </a:lvl3pPr>
            <a:lvl4pPr>
              <a:defRPr lang="es-ES">
                <a:solidFill>
                  <a:srgbClr val="182B47"/>
                </a:solidFill>
              </a:defRPr>
            </a:lvl4pPr>
            <a:lvl5pPr>
              <a:defRPr lang="es-MX" dirty="0">
                <a:solidFill>
                  <a:srgbClr val="182B47"/>
                </a:solidFill>
              </a:defRPr>
            </a:lvl5pPr>
          </a:lstStyle>
          <a:p>
            <a:pPr lvl="0">
              <a:buClr>
                <a:srgbClr val="182B47"/>
              </a:buClr>
              <a:buFont typeface="Wingdings" panose="05000000000000000000" pitchFamily="2" charset="2"/>
              <a:buChar char="§"/>
            </a:pPr>
            <a:r>
              <a:rPr lang="es-ES"/>
              <a:t>Haga clic para modificar el estilo de texto del patrón</a:t>
            </a:r>
          </a:p>
          <a:p>
            <a:pPr lvl="1">
              <a:buClr>
                <a:srgbClr val="182B47"/>
              </a:buClr>
              <a:buChar char="§"/>
            </a:pPr>
            <a:r>
              <a:rPr lang="es-ES"/>
              <a:t>Segundo nivel</a:t>
            </a:r>
          </a:p>
          <a:p>
            <a:pPr lvl="2">
              <a:buClr>
                <a:srgbClr val="182B47"/>
              </a:buClr>
              <a:buFont typeface="Wingdings" panose="05000000000000000000" pitchFamily="2" charset="2"/>
              <a:buChar char="§"/>
            </a:pPr>
            <a:r>
              <a:rPr lang="es-ES"/>
              <a:t>Tercer nivel</a:t>
            </a:r>
          </a:p>
          <a:p>
            <a:pPr lvl="3">
              <a:buClr>
                <a:srgbClr val="182B47"/>
              </a:buClr>
              <a:buFont typeface="Wingdings" panose="05000000000000000000" pitchFamily="2" charset="2"/>
              <a:buChar char="§"/>
            </a:pPr>
            <a:r>
              <a:rPr lang="es-ES"/>
              <a:t>Cuarto nivel</a:t>
            </a:r>
          </a:p>
          <a:p>
            <a:pPr lvl="4">
              <a:buClr>
                <a:srgbClr val="182B47"/>
              </a:buClr>
              <a:buFont typeface="Wingdings" panose="05000000000000000000" pitchFamily="2" charset="2"/>
              <a:buChar char="§"/>
            </a:pPr>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1"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Título 8"/>
          <p:cNvSpPr>
            <a:spLocks noGrp="1"/>
          </p:cNvSpPr>
          <p:nvPr>
            <p:ph type="title"/>
          </p:nvPr>
        </p:nvSpPr>
        <p:spPr>
          <a:xfrm>
            <a:off x="595808" y="-27384"/>
            <a:ext cx="10972800" cy="936104"/>
          </a:xfrm>
        </p:spPr>
        <p:txBody>
          <a:bodyPr/>
          <a:lstStyle>
            <a:lvl1pPr algn="l">
              <a:defRPr sz="3500">
                <a:solidFill>
                  <a:srgbClr val="182B47"/>
                </a:solidFill>
              </a:defRPr>
            </a:lvl1pPr>
          </a:lstStyle>
          <a:p>
            <a:r>
              <a:rPr lang="es-MX" dirty="0"/>
              <a:t>Precios</a:t>
            </a:r>
            <a:endParaRPr lang="es-MX" dirty="0">
              <a:solidFill>
                <a:schemeClr val="tx1"/>
              </a:solidFill>
            </a:endParaRPr>
          </a:p>
        </p:txBody>
      </p:sp>
    </p:spTree>
    <p:extLst>
      <p:ext uri="{BB962C8B-B14F-4D97-AF65-F5344CB8AC3E}">
        <p14:creationId xmlns:p14="http://schemas.microsoft.com/office/powerpoint/2010/main" val="937445681"/>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182B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rgbClr val="182B4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68945898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638809855"/>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579971845"/>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7"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408775992"/>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023383708"/>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solidFill>
                  <a:srgbClr val="182B47"/>
                </a:solidFill>
              </a:defRPr>
            </a:lvl1pPr>
          </a:lstStyle>
          <a:p>
            <a:r>
              <a:rPr lang="es-ES" dirty="0"/>
              <a:t>Haga clic para modificar el estilo de título del patrón</a:t>
            </a:r>
            <a:endParaRPr lang="es-MX" dirty="0"/>
          </a:p>
        </p:txBody>
      </p:sp>
      <p:sp>
        <p:nvSpPr>
          <p:cNvPr id="3" name="2 Marcador de contenido"/>
          <p:cNvSpPr>
            <a:spLocks noGrp="1"/>
          </p:cNvSpPr>
          <p:nvPr>
            <p:ph idx="1"/>
          </p:nvPr>
        </p:nvSpPr>
        <p:spPr>
          <a:xfrm>
            <a:off x="4766733" y="273051"/>
            <a:ext cx="6815667" cy="5853113"/>
          </a:xfrm>
        </p:spPr>
        <p:txBody>
          <a:bodyPr/>
          <a:lstStyle>
            <a:lvl1pPr>
              <a:defRPr sz="3200">
                <a:solidFill>
                  <a:srgbClr val="182B47"/>
                </a:solidFill>
              </a:defRPr>
            </a:lvl1pPr>
            <a:lvl2pPr>
              <a:defRPr sz="2800">
                <a:solidFill>
                  <a:srgbClr val="182B47"/>
                </a:solidFill>
              </a:defRPr>
            </a:lvl2pPr>
            <a:lvl3pPr>
              <a:defRPr sz="2400">
                <a:solidFill>
                  <a:srgbClr val="182B47"/>
                </a:solidFill>
              </a:defRPr>
            </a:lvl3pPr>
            <a:lvl4pPr>
              <a:defRPr sz="2000">
                <a:solidFill>
                  <a:srgbClr val="182B47"/>
                </a:solidFill>
              </a:defRPr>
            </a:lvl4pPr>
            <a:lvl5pPr>
              <a:defRPr sz="2000">
                <a:solidFill>
                  <a:srgbClr val="182B47"/>
                </a:solidFill>
              </a:defRPr>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029813166"/>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solidFill>
                  <a:srgbClr val="182B47"/>
                </a:solidFill>
              </a:defRPr>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solidFill>
                  <a:srgbClr val="182B4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923822538"/>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4"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8977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970438294"/>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033946821"/>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1541039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l">
              <a:defRPr sz="3500">
                <a:solidFill>
                  <a:srgbClr val="182B47"/>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0295500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99932670"/>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1016026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8505198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5628518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46962108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29791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00727C"/>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pic>
        <p:nvPicPr>
          <p:cNvPr id="8" name="Imagen 7">
            <a:extLst>
              <a:ext uri="{FF2B5EF4-FFF2-40B4-BE49-F238E27FC236}">
                <a16:creationId xmlns:a16="http://schemas.microsoft.com/office/drawing/2014/main" id="{D7C1AA6A-4D28-4CEF-9979-B5C15D67B3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A50BB6C0-5D5B-40A5-8FB7-F25F8B8C44D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97EBF9DF-E280-4833-B10F-CF0E9524FBAE}"/>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6C7CBDBC-F3CC-4DF1-8E8D-B2CB4E815B2D}"/>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42291730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3467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nvPr>
        </p:nvSpPr>
        <p:spPr>
          <a:xfrm>
            <a:off x="-13792" y="6285778"/>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1817068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6770284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535891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7518261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1563967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269378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9142631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7500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1" name="Imagen 10">
            <a:extLst>
              <a:ext uri="{FF2B5EF4-FFF2-40B4-BE49-F238E27FC236}">
                <a16:creationId xmlns:a16="http://schemas.microsoft.com/office/drawing/2014/main" id="{CBBE1EA7-2401-473E-9CCB-C9B8C48249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2C9F74AC-9A9F-416A-9C5D-1B355D81368B}"/>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A7E1DDE7-C42D-4C8C-A15C-2CBF1FD741F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4A955015-E29C-4F21-BD26-353A5BCA3E46}"/>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1339338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780447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633916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9886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169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8726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0194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4487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18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221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237D2EF4-9B93-4AD6-BB65-EDAED5D91E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34086526-3CE1-43A6-B67C-DC7866FC7C8E}"/>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F374103E-A3A5-42F0-9C9C-55AF397AFE3C}"/>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8CC0A73-BFB8-4A6A-B3DC-D5790E7C0AF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38B85C27-6FB4-4DE0-BC88-3255DCD0232F}"/>
              </a:ext>
            </a:extLst>
          </p:cNvPr>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8" name="Imagen 7">
            <a:extLst>
              <a:ext uri="{FF2B5EF4-FFF2-40B4-BE49-F238E27FC236}">
                <a16:creationId xmlns:a16="http://schemas.microsoft.com/office/drawing/2014/main" id="{BCC22907-31D6-4EC9-B9AE-AF2EC9E66C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7ED218B1-DBFA-4095-8857-5AE22FA421D2}"/>
              </a:ext>
            </a:extLst>
          </p:cNvPr>
          <p:cNvCxnSpPr>
            <a:cxnSpLocks/>
          </p:cNvCxnSpPr>
          <p:nvPr userDrawn="1"/>
        </p:nvCxnSpPr>
        <p:spPr>
          <a:xfrm>
            <a:off x="0" y="6309320"/>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26D8A734-EF6B-4DA1-B0EF-1396063788D1}"/>
              </a:ext>
            </a:extLst>
          </p:cNvPr>
          <p:cNvCxnSpPr>
            <a:cxnSpLocks/>
          </p:cNvCxnSpPr>
          <p:nvPr userDrawn="1"/>
        </p:nvCxnSpPr>
        <p:spPr>
          <a:xfrm>
            <a:off x="0" y="5373216"/>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43F95E8-87FD-4993-905A-EBE3C24ECCB9}"/>
              </a:ext>
            </a:extLst>
          </p:cNvPr>
          <p:cNvCxnSpPr>
            <a:cxnSpLocks/>
          </p:cNvCxnSpPr>
          <p:nvPr userDrawn="1"/>
        </p:nvCxnSpPr>
        <p:spPr>
          <a:xfrm>
            <a:off x="0" y="371703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F7407104-ED4D-4995-80BF-1A98BD266185}"/>
              </a:ext>
            </a:extLst>
          </p:cNvPr>
          <p:cNvSpPr txBox="1">
            <a:spLocks/>
          </p:cNvSpPr>
          <p:nvPr userDrawn="1">
            <p:custDataLst>
              <p:tags r:id="rId1"/>
            </p:custDataLst>
          </p:nvPr>
        </p:nvSpPr>
        <p:spPr>
          <a:xfrm>
            <a:off x="0" y="631651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34254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rgbClr val="000000"/>
                </a:solidFill>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000000"/>
              </a:solidFill>
            </a:endParaRP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rgbClr val="000000"/>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a:noFill/>
          <a:ln>
            <a:noFill/>
          </a:ln>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7D841F63-2EE0-4454-A85F-46E00DC3D84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FF17E09-3A6E-4E86-B805-5D2A0BFD009A}"/>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1" name="Marcador de pie de página 3">
            <a:extLst>
              <a:ext uri="{FF2B5EF4-FFF2-40B4-BE49-F238E27FC236}">
                <a16:creationId xmlns:a16="http://schemas.microsoft.com/office/drawing/2014/main" id="{BC0208D4-D9DA-4993-8571-5FC22E438F48}"/>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219793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12" name="5 Marcador de número de diapositiva">
            <a:extLst>
              <a:ext uri="{FF2B5EF4-FFF2-40B4-BE49-F238E27FC236}">
                <a16:creationId xmlns:a16="http://schemas.microsoft.com/office/drawing/2014/main" id="{00FF32CE-8098-46C4-8A75-5A7BAE16589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A32DC726-B476-452F-B4A4-3FC54DB89057}"/>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3">
            <a:extLst>
              <a:ext uri="{FF2B5EF4-FFF2-40B4-BE49-F238E27FC236}">
                <a16:creationId xmlns:a16="http://schemas.microsoft.com/office/drawing/2014/main" id="{0ABEC337-7ACA-4589-896E-B09555A438AE}"/>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5931506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14" name="5 Marcador de número de diapositiva">
            <a:extLst>
              <a:ext uri="{FF2B5EF4-FFF2-40B4-BE49-F238E27FC236}">
                <a16:creationId xmlns:a16="http://schemas.microsoft.com/office/drawing/2014/main" id="{E9367ECA-2DC7-43B7-B459-32E0BC32FD58}"/>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CC06F01C-3170-411C-AD1B-7E92EF81F16E}"/>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4D85808E-8C39-4895-BD79-3B1D3254882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229751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14" name="5 Marcador de número de diapositiva">
            <a:extLst>
              <a:ext uri="{FF2B5EF4-FFF2-40B4-BE49-F238E27FC236}">
                <a16:creationId xmlns:a16="http://schemas.microsoft.com/office/drawing/2014/main" id="{06C6A4F1-81B9-4914-B4E7-850AEF12523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3E46D44D-2025-465F-BA05-1F97E1D56B79}"/>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C9D26C25-4518-4DCB-8A13-B7093600D4DE}"/>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438345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5" name="5 Marcador de número de diapositiva">
            <a:extLst>
              <a:ext uri="{FF2B5EF4-FFF2-40B4-BE49-F238E27FC236}">
                <a16:creationId xmlns:a16="http://schemas.microsoft.com/office/drawing/2014/main" id="{27312521-DD74-4A18-9E36-3978D12A57A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88A61FA-932E-4D01-A222-64450021D190}"/>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1C4AC89D-E4A7-49BF-BC0B-0C1F69FF0867}"/>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4650191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7" name="5 Marcador de número de diapositiva">
            <a:extLst>
              <a:ext uri="{FF2B5EF4-FFF2-40B4-BE49-F238E27FC236}">
                <a16:creationId xmlns:a16="http://schemas.microsoft.com/office/drawing/2014/main" id="{6D5F881C-BFAF-483B-8288-60FF99C89E69}"/>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C5C81209-D49D-4D17-855C-ACE1AA171A1A}"/>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9" name="Marcador de pie de página 3">
            <a:extLst>
              <a:ext uri="{FF2B5EF4-FFF2-40B4-BE49-F238E27FC236}">
                <a16:creationId xmlns:a16="http://schemas.microsoft.com/office/drawing/2014/main" id="{46FC3001-1DEA-4BEF-B4A7-5064FB240164}"/>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952640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5 Marcador de número de diapositiva">
            <a:extLst>
              <a:ext uri="{FF2B5EF4-FFF2-40B4-BE49-F238E27FC236}">
                <a16:creationId xmlns:a16="http://schemas.microsoft.com/office/drawing/2014/main" id="{3E445D01-BC6A-4139-8580-E000894BD54F}"/>
              </a:ext>
            </a:extLst>
          </p:cNvPr>
          <p:cNvSpPr>
            <a:spLocks noGrp="1"/>
          </p:cNvSpPr>
          <p:nvPr>
            <p:ph type="sldNum" sz="quarter" idx="16"/>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1589A758-9C4C-42FB-8FB1-8480FCEEA033}"/>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2E330FAD-74A2-4031-9418-14C69F892059}"/>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897573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13" name="5 Marcador de número de diapositiva">
            <a:extLst>
              <a:ext uri="{FF2B5EF4-FFF2-40B4-BE49-F238E27FC236}">
                <a16:creationId xmlns:a16="http://schemas.microsoft.com/office/drawing/2014/main" id="{E71AA438-FFC9-4F56-A68B-D1CB1847823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EB1DB441-0C48-4B09-9740-B9ACE1FC122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7FEDDFF2-ED88-49C9-90F0-8F78C2646DE4}"/>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190861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5" name="5 Marcador de número de diapositiva">
            <a:extLst>
              <a:ext uri="{FF2B5EF4-FFF2-40B4-BE49-F238E27FC236}">
                <a16:creationId xmlns:a16="http://schemas.microsoft.com/office/drawing/2014/main" id="{A8018927-6751-4C9B-9E33-955E9C381AF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FCAE5862-6811-4602-BCB3-75D968174B07}"/>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B2705B40-F9E4-4890-A82A-E5532AADB6E3}"/>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35298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pic>
        <p:nvPicPr>
          <p:cNvPr id="9" name="Imagen 8">
            <a:extLst>
              <a:ext uri="{FF2B5EF4-FFF2-40B4-BE49-F238E27FC236}">
                <a16:creationId xmlns:a16="http://schemas.microsoft.com/office/drawing/2014/main" id="{B6584250-A53F-4C4F-A852-4CB99AECF3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0" name="5 Marcador de número de diapositiva">
            <a:extLst>
              <a:ext uri="{FF2B5EF4-FFF2-40B4-BE49-F238E27FC236}">
                <a16:creationId xmlns:a16="http://schemas.microsoft.com/office/drawing/2014/main" id="{E3C21802-9E48-4C5B-9232-D0A40EEF447F}"/>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52E702C8-802E-42FD-8B26-FCF7C54A19B1}"/>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9C382A2D-AA23-47B5-9658-4B1A04B52A4F}"/>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5" name="5 Marcador de número de diapositiva">
            <a:extLst>
              <a:ext uri="{FF2B5EF4-FFF2-40B4-BE49-F238E27FC236}">
                <a16:creationId xmlns:a16="http://schemas.microsoft.com/office/drawing/2014/main" id="{85F0FBF1-E992-4E9F-893E-9A0E738CD32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8DD30A72-75B9-4F6D-97DF-41B7B8AF5BF5}"/>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D5A25E62-C5E6-442C-8092-C596E2897983}"/>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633051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4" name="5 Marcador de número de diapositiva">
            <a:extLst>
              <a:ext uri="{FF2B5EF4-FFF2-40B4-BE49-F238E27FC236}">
                <a16:creationId xmlns:a16="http://schemas.microsoft.com/office/drawing/2014/main" id="{4A543C4B-C957-44A2-8BE4-871E257B0088}"/>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5DB42B4A-D64A-4808-88A2-85CFE19C1DD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B8F07DDB-D8F4-43AA-BA28-B01BF612A718}"/>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393919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5 Marcador de número de diapositiva">
            <a:extLst>
              <a:ext uri="{FF2B5EF4-FFF2-40B4-BE49-F238E27FC236}">
                <a16:creationId xmlns:a16="http://schemas.microsoft.com/office/drawing/2014/main" id="{5B7F159E-2829-447A-B3B5-89E817A2911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C3B9482-66E0-433B-8D3C-529344C77176}"/>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3">
            <a:extLst>
              <a:ext uri="{FF2B5EF4-FFF2-40B4-BE49-F238E27FC236}">
                <a16:creationId xmlns:a16="http://schemas.microsoft.com/office/drawing/2014/main" id="{28C9E5CE-24B1-414E-A5BD-CACF0482FC05}"/>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343687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B58A7774-835E-418D-A439-8E6C3D5CAB2D}"/>
              </a:ext>
            </a:extLst>
          </p:cNvPr>
          <p:cNvCxnSpPr/>
          <p:nvPr userDrawn="1"/>
        </p:nvCxnSpPr>
        <p:spPr>
          <a:xfrm>
            <a:off x="-4934" y="443711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43BC8B2C-7B00-489A-A089-0A3330E86B1F}"/>
              </a:ext>
            </a:extLst>
          </p:cNvPr>
          <p:cNvCxnSpPr/>
          <p:nvPr userDrawn="1"/>
        </p:nvCxnSpPr>
        <p:spPr>
          <a:xfrm>
            <a:off x="0" y="227687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9F6C54FC-A5CA-4DC6-85FE-EA4D86C65F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856" y="2564904"/>
            <a:ext cx="2664296" cy="1332148"/>
          </a:xfrm>
          <a:prstGeom prst="rect">
            <a:avLst/>
          </a:prstGeom>
        </p:spPr>
      </p:pic>
      <p:cxnSp>
        <p:nvCxnSpPr>
          <p:cNvPr id="12" name="Conector recto 11">
            <a:extLst>
              <a:ext uri="{FF2B5EF4-FFF2-40B4-BE49-F238E27FC236}">
                <a16:creationId xmlns:a16="http://schemas.microsoft.com/office/drawing/2014/main" id="{9A834668-EC52-438C-88F8-62D78A7BE7DD}"/>
              </a:ext>
            </a:extLst>
          </p:cNvPr>
          <p:cNvCxnSpPr>
            <a:cxnSpLocks/>
          </p:cNvCxnSpPr>
          <p:nvPr userDrawn="1"/>
        </p:nvCxnSpPr>
        <p:spPr>
          <a:xfrm>
            <a:off x="0" y="6335346"/>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3">
            <a:extLst>
              <a:ext uri="{FF2B5EF4-FFF2-40B4-BE49-F238E27FC236}">
                <a16:creationId xmlns:a16="http://schemas.microsoft.com/office/drawing/2014/main" id="{C056A85D-BE25-4F7C-ABAB-72824DA0588B}"/>
              </a:ext>
            </a:extLst>
          </p:cNvPr>
          <p:cNvSpPr txBox="1">
            <a:spLocks/>
          </p:cNvSpPr>
          <p:nvPr userDrawn="1">
            <p:custDataLst>
              <p:tags r:id="rId1"/>
            </p:custDataLst>
          </p:nvPr>
        </p:nvSpPr>
        <p:spPr>
          <a:xfrm>
            <a:off x="0" y="6342539"/>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669114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no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1</a:t>
            </a:r>
          </a:p>
        </p:txBody>
      </p:sp>
      <p:sp>
        <p:nvSpPr>
          <p:cNvPr id="15" name="5 Marcador de número de diapositiva">
            <a:extLst>
              <a:ext uri="{FF2B5EF4-FFF2-40B4-BE49-F238E27FC236}">
                <a16:creationId xmlns:a16="http://schemas.microsoft.com/office/drawing/2014/main" id="{3091FE61-308B-4342-9298-3BA8A62F65B6}"/>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18694AA-00EA-4C0F-8343-92185944119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C8649ED7-8172-4A5C-B936-46BECE2228F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9990248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6821FD3E-96AC-4B59-93D5-F067381E924F}"/>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6CBC168-D4C5-41BE-A822-63628BCB39C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772F0E27-B62F-4931-B23A-025D0CABBA0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552195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8306C6E9-BBEA-45C5-A8D2-B427B2855EA3}"/>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91C65E3C-67C1-4C13-BCCC-C3AD575D461C}"/>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46FAD86A-F2E1-45FB-B12C-F19A3FD210D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448826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000000"/>
                </a:solidFill>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 </a:t>
            </a:r>
          </a:p>
        </p:txBody>
      </p:sp>
      <p:sp>
        <p:nvSpPr>
          <p:cNvPr id="17" name="5 Marcador de número de diapositiva">
            <a:extLst>
              <a:ext uri="{FF2B5EF4-FFF2-40B4-BE49-F238E27FC236}">
                <a16:creationId xmlns:a16="http://schemas.microsoft.com/office/drawing/2014/main" id="{B9B7C262-9850-4286-B591-28D6F22C63C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CF686425-DBDC-471F-A35B-81E37DA1ECC6}"/>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D213B177-9A80-4F73-8A7C-84EBCA6B8E2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810451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000000"/>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609ECD0-FB6B-491F-8428-650B9C67C995}"/>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DCE963C1-9C09-4906-A497-82BE9E239AA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590A4C45-6B36-4C7F-9764-01F4B7C1BB3D}"/>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1462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DB13082-8F91-4FDF-8F75-A554A4379CA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74B5DC87-EB4E-4E7F-AC8F-4BDA354E8153}"/>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66B31236-DD44-48AE-98D3-DA06C36FF2E9}"/>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50122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pic>
        <p:nvPicPr>
          <p:cNvPr id="11" name="Imagen 10">
            <a:extLst>
              <a:ext uri="{FF2B5EF4-FFF2-40B4-BE49-F238E27FC236}">
                <a16:creationId xmlns:a16="http://schemas.microsoft.com/office/drawing/2014/main" id="{0693CC78-C365-47C7-8870-960DAA0D8B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9F7E92AA-DFEB-43E7-870C-C625F88656AE}"/>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843879A1-FD31-4EC5-ADAC-F594FE30A8A6}"/>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B915CCF2-BF88-48E9-8F1E-19FDE95B8492}"/>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rgbClr val="000000"/>
                </a:solidFill>
              </a:rPr>
              <a:t>4</a:t>
            </a:r>
          </a:p>
        </p:txBody>
      </p:sp>
      <p:sp>
        <p:nvSpPr>
          <p:cNvPr id="31" name="30 Rectángulo redondeado"/>
          <p:cNvSpPr/>
          <p:nvPr userDrawn="1"/>
        </p:nvSpPr>
        <p:spPr>
          <a:xfrm>
            <a:off x="2587754" y="37140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C634267-4CD3-4BE4-9468-21BA1575A86F}"/>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F332B5EC-0EC0-4F96-B80A-7C297FE2262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9381AD4D-0778-4172-80EA-5C5F455DE701}"/>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6971168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34B1732-C33C-4B39-9C83-1C0BC7E95457}"/>
              </a:ext>
            </a:extLst>
          </p:cNvPr>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8" name="Imagen 7">
            <a:extLst>
              <a:ext uri="{FF2B5EF4-FFF2-40B4-BE49-F238E27FC236}">
                <a16:creationId xmlns:a16="http://schemas.microsoft.com/office/drawing/2014/main" id="{D93CB30F-56ED-4E11-A3C5-DC2F6CF080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0623BD44-E674-4C49-B5A6-357BBE97844E}"/>
              </a:ext>
            </a:extLst>
          </p:cNvPr>
          <p:cNvCxnSpPr>
            <a:cxnSpLocks/>
          </p:cNvCxnSpPr>
          <p:nvPr userDrawn="1"/>
        </p:nvCxnSpPr>
        <p:spPr>
          <a:xfrm>
            <a:off x="0" y="6335346"/>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3C30A9C5-B2D3-46CC-83F4-EC384C79DC83}"/>
              </a:ext>
            </a:extLst>
          </p:cNvPr>
          <p:cNvCxnSpPr>
            <a:cxnSpLocks/>
          </p:cNvCxnSpPr>
          <p:nvPr userDrawn="1"/>
        </p:nvCxnSpPr>
        <p:spPr>
          <a:xfrm>
            <a:off x="0" y="5373216"/>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035DB286-C680-46A3-BEA7-E8430791AFC9}"/>
              </a:ext>
            </a:extLst>
          </p:cNvPr>
          <p:cNvCxnSpPr>
            <a:cxnSpLocks/>
          </p:cNvCxnSpPr>
          <p:nvPr userDrawn="1"/>
        </p:nvCxnSpPr>
        <p:spPr>
          <a:xfrm>
            <a:off x="0" y="371703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12E9AE97-5D68-452B-A6A2-D61B639A60D9}"/>
              </a:ext>
            </a:extLst>
          </p:cNvPr>
          <p:cNvSpPr txBox="1">
            <a:spLocks/>
          </p:cNvSpPr>
          <p:nvPr userDrawn="1">
            <p:custDataLst>
              <p:tags r:id="rId1"/>
            </p:custDataLst>
          </p:nvPr>
        </p:nvSpPr>
        <p:spPr>
          <a:xfrm>
            <a:off x="0" y="6342539"/>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042755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143"/>
          </a:xfrm>
          <a:prstGeom prst="rect">
            <a:avLst/>
          </a:prstGeom>
        </p:spPr>
      </p:pic>
      <p:sp>
        <p:nvSpPr>
          <p:cNvPr id="5" name="Título 4"/>
          <p:cNvSpPr>
            <a:spLocks noGrp="1"/>
          </p:cNvSpPr>
          <p:nvPr>
            <p:ph type="title" hasCustomPrompt="1"/>
          </p:nvPr>
        </p:nvSpPr>
        <p:spPr>
          <a:xfrm>
            <a:off x="3863752" y="4553833"/>
            <a:ext cx="5904656" cy="1107415"/>
          </a:xfrm>
        </p:spPr>
        <p:txBody>
          <a:bodyPr anchor="t"/>
          <a:lstStyle>
            <a:lvl1pPr algn="l">
              <a:defRPr>
                <a:solidFill>
                  <a:schemeClr val="bg1"/>
                </a:solidFill>
              </a:defRPr>
            </a:lvl1pPr>
          </a:lstStyle>
          <a:p>
            <a:r>
              <a:rPr lang="es-ES" dirty="0"/>
              <a:t>Título</a:t>
            </a:r>
            <a:endParaRPr lang="es-MX" dirty="0"/>
          </a:p>
        </p:txBody>
      </p:sp>
      <p:sp>
        <p:nvSpPr>
          <p:cNvPr id="10" name="Rectángulo 9"/>
          <p:cNvSpPr/>
          <p:nvPr/>
        </p:nvSpPr>
        <p:spPr>
          <a:xfrm>
            <a:off x="-1" y="4553832"/>
            <a:ext cx="3335385" cy="1137600"/>
          </a:xfrm>
          <a:prstGeom prst="rect">
            <a:avLst/>
          </a:prstGeom>
          <a:gradFill flip="none" rotWithShape="1">
            <a:gsLst>
              <a:gs pos="30000">
                <a:schemeClr val="accent6"/>
              </a:gs>
              <a:gs pos="100000">
                <a:schemeClr val="bg1">
                  <a:alpha val="6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CuadroTexto 8">
            <a:extLst>
              <a:ext uri="{FF2B5EF4-FFF2-40B4-BE49-F238E27FC236}">
                <a16:creationId xmlns:a16="http://schemas.microsoft.com/office/drawing/2014/main" id="{8CA53FF6-D4FC-490E-A8CD-77E7FD0A29FA}"/>
              </a:ext>
            </a:extLst>
          </p:cNvPr>
          <p:cNvSpPr txBox="1"/>
          <p:nvPr userDrawn="1"/>
        </p:nvSpPr>
        <p:spPr>
          <a:xfrm>
            <a:off x="191344" y="4568641"/>
            <a:ext cx="3456384" cy="1092607"/>
          </a:xfrm>
          <a:prstGeom prst="rect">
            <a:avLst/>
          </a:prstGeom>
          <a:noFill/>
        </p:spPr>
        <p:txBody>
          <a:bodyPr wrap="square" rtlCol="0">
            <a:spAutoFit/>
          </a:bodyPr>
          <a:lstStyle/>
          <a:p>
            <a:pPr>
              <a:lnSpc>
                <a:spcPct val="100000"/>
              </a:lnSpc>
            </a:pPr>
            <a:r>
              <a:rPr lang="es-MX" sz="1700" b="1" spc="100" dirty="0">
                <a:solidFill>
                  <a:schemeClr val="bg1"/>
                </a:solidFill>
              </a:rPr>
              <a:t>INFORMACIÓN RESERVADA</a:t>
            </a:r>
          </a:p>
          <a:p>
            <a:pPr>
              <a:lnSpc>
                <a:spcPct val="100000"/>
              </a:lnSpc>
            </a:pPr>
            <a:r>
              <a:rPr lang="es-MX" sz="1200" b="1" dirty="0">
                <a:solidFill>
                  <a:schemeClr val="bg1"/>
                </a:solidFill>
              </a:rPr>
              <a:t>Estado:</a:t>
            </a:r>
            <a:r>
              <a:rPr lang="es-MX" sz="1200" b="1" baseline="0" dirty="0">
                <a:solidFill>
                  <a:schemeClr val="bg1"/>
                </a:solidFill>
              </a:rPr>
              <a:t> </a:t>
            </a:r>
            <a:r>
              <a:rPr lang="es-MX" sz="1200" b="0" baseline="0" dirty="0">
                <a:solidFill>
                  <a:schemeClr val="bg1"/>
                </a:solidFill>
              </a:rPr>
              <a:t>En proceso </a:t>
            </a:r>
          </a:p>
          <a:p>
            <a:pPr>
              <a:lnSpc>
                <a:spcPct val="100000"/>
              </a:lnSpc>
            </a:pPr>
            <a:r>
              <a:rPr lang="es-MX" sz="1200" b="1" baseline="0" dirty="0">
                <a:solidFill>
                  <a:schemeClr val="bg1"/>
                </a:solidFill>
              </a:rPr>
              <a:t>Unidad Administrativa: </a:t>
            </a:r>
            <a:r>
              <a:rPr lang="es-MX" sz="1200" baseline="0" dirty="0">
                <a:solidFill>
                  <a:schemeClr val="bg1"/>
                </a:solidFill>
              </a:rPr>
              <a:t>Dirección</a:t>
            </a:r>
            <a:r>
              <a:rPr lang="es-MX" sz="1200" dirty="0">
                <a:solidFill>
                  <a:schemeClr val="bg1"/>
                </a:solidFill>
              </a:rPr>
              <a:t> General de Investigación Económica</a:t>
            </a:r>
            <a:endParaRPr lang="es-MX" sz="1200" baseline="0" dirty="0">
              <a:solidFill>
                <a:schemeClr val="bg1"/>
              </a:solidFill>
            </a:endParaRPr>
          </a:p>
          <a:p>
            <a:pPr>
              <a:lnSpc>
                <a:spcPct val="100000"/>
              </a:lnSpc>
            </a:pPr>
            <a:r>
              <a:rPr lang="es-MX" sz="1200" b="1" baseline="0" dirty="0">
                <a:solidFill>
                  <a:schemeClr val="bg1"/>
                </a:solidFill>
              </a:rPr>
              <a:t>Fecha de última actualización: </a:t>
            </a:r>
            <a:endParaRPr lang="es-MX" sz="1200" baseline="0" dirty="0">
              <a:solidFill>
                <a:schemeClr val="bg1"/>
              </a:solidFill>
            </a:endParaRPr>
          </a:p>
        </p:txBody>
      </p:sp>
    </p:spTree>
    <p:extLst>
      <p:ext uri="{BB962C8B-B14F-4D97-AF65-F5344CB8AC3E}">
        <p14:creationId xmlns:p14="http://schemas.microsoft.com/office/powerpoint/2010/main" val="34220689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ctrTitle"/>
          </p:nvPr>
        </p:nvSpPr>
        <p:spPr>
          <a:xfrm>
            <a:off x="914400" y="2136121"/>
            <a:ext cx="10363200" cy="1470025"/>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8"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1563456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7681735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963084" y="4406901"/>
            <a:ext cx="10363200" cy="1362075"/>
          </a:xfrm>
        </p:spPr>
        <p:txBody>
          <a:bodyPr anchor="t"/>
          <a:lstStyle>
            <a:lvl1pPr algn="l">
              <a:defRPr sz="4000" b="1" cap="all">
                <a:solidFill>
                  <a:srgbClr val="815F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94805819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8"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2"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9079202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9"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2"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7403593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ólo el título">
    <p:spTree>
      <p:nvGrpSpPr>
        <p:cNvPr id="1" name=""/>
        <p:cNvGrpSpPr/>
        <p:nvPr/>
      </p:nvGrpSpPr>
      <p:grpSpPr>
        <a:xfrm>
          <a:off x="0" y="0"/>
          <a:ext cx="0" cy="0"/>
          <a:chOff x="0" y="0"/>
          <a:chExt cx="0" cy="0"/>
        </a:xfrm>
      </p:grpSpPr>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6418834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941406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pic>
        <p:nvPicPr>
          <p:cNvPr id="11" name="Imagen 10">
            <a:extLst>
              <a:ext uri="{FF2B5EF4-FFF2-40B4-BE49-F238E27FC236}">
                <a16:creationId xmlns:a16="http://schemas.microsoft.com/office/drawing/2014/main" id="{B702AC8F-4B38-4B04-ABF9-344A84B916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C442393D-D4E6-4918-8DFE-BE6DB290E826}"/>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860041AD-D72F-465A-8A94-6782B80161F0}"/>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4276CB3-A553-4AE8-BC0E-4307BA21F5E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magen con título">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5881972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ítulo y texto vertical">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6086549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ítulo vertical y texto">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1259738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5" name="Rectángulo 4"/>
          <p:cNvSpPr/>
          <p:nvPr/>
        </p:nvSpPr>
        <p:spPr>
          <a:xfrm>
            <a:off x="0" y="2348880"/>
            <a:ext cx="3359696" cy="2304256"/>
          </a:xfrm>
          <a:prstGeom prst="rect">
            <a:avLst/>
          </a:prstGeom>
          <a:gradFill flip="none" rotWithShape="1">
            <a:gsLst>
              <a:gs pos="30000">
                <a:schemeClr val="accent6"/>
              </a:gs>
              <a:gs pos="100000">
                <a:schemeClr val="bg1">
                  <a:alpha val="6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46480775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índice_1">
    <p:spTree>
      <p:nvGrpSpPr>
        <p:cNvPr id="1" name=""/>
        <p:cNvGrpSpPr/>
        <p:nvPr/>
      </p:nvGrpSpPr>
      <p:grpSpPr>
        <a:xfrm>
          <a:off x="0" y="0"/>
          <a:ext cx="0" cy="0"/>
          <a:chOff x="0" y="0"/>
          <a:chExt cx="0" cy="0"/>
        </a:xfrm>
      </p:grpSpPr>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53486" y="1556792"/>
            <a:ext cx="124071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solidFill>
              </a:rPr>
              <a:t>1</a:t>
            </a:r>
          </a:p>
        </p:txBody>
      </p:sp>
      <p:sp>
        <p:nvSpPr>
          <p:cNvPr id="26" name="25 Rectángulo redondeado"/>
          <p:cNvSpPr/>
          <p:nvPr/>
        </p:nvSpPr>
        <p:spPr>
          <a:xfrm>
            <a:off x="1453486" y="3014622"/>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p:nvSpPr>
        <p:spPr>
          <a:xfrm>
            <a:off x="1453486" y="4373654"/>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67608" y="1699668"/>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t>Título</a:t>
            </a:r>
          </a:p>
        </p:txBody>
      </p:sp>
      <p:sp>
        <p:nvSpPr>
          <p:cNvPr id="30" name="29 Rectángulo redondeado"/>
          <p:cNvSpPr/>
          <p:nvPr/>
        </p:nvSpPr>
        <p:spPr>
          <a:xfrm>
            <a:off x="2567608"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67608"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txBox="1">
            <a:spLocks/>
          </p:cNvSpPr>
          <p:nvPr/>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5"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2422610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índice_2">
    <p:spTree>
      <p:nvGrpSpPr>
        <p:cNvPr id="1" name=""/>
        <p:cNvGrpSpPr/>
        <p:nvPr/>
      </p:nvGrpSpPr>
      <p:grpSpPr>
        <a:xfrm>
          <a:off x="0" y="0"/>
          <a:ext cx="0" cy="0"/>
          <a:chOff x="0" y="0"/>
          <a:chExt cx="0" cy="0"/>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3533981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índice_3">
    <p:spTree>
      <p:nvGrpSpPr>
        <p:cNvPr id="1" name=""/>
        <p:cNvGrpSpPr/>
        <p:nvPr/>
      </p:nvGrpSpPr>
      <p:grpSpPr>
        <a:xfrm>
          <a:off x="0" y="0"/>
          <a:ext cx="0" cy="0"/>
          <a:chOff x="0" y="0"/>
          <a:chExt cx="0" cy="0"/>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0540321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índice_04_1">
    <p:spTree>
      <p:nvGrpSpPr>
        <p:cNvPr id="1" name=""/>
        <p:cNvGrpSpPr/>
        <p:nvPr/>
      </p:nvGrpSpPr>
      <p:grpSpPr>
        <a:xfrm>
          <a:off x="0" y="0"/>
          <a:ext cx="0" cy="0"/>
          <a:chOff x="0" y="0"/>
          <a:chExt cx="0" cy="0"/>
        </a:xfrm>
      </p:grpSpPr>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10857" y="1285860"/>
            <a:ext cx="1256119"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solidFill>
                <a:latin typeface="+mn-lt"/>
                <a:ea typeface="+mn-ea"/>
                <a:cs typeface="+mn-cs"/>
              </a:rPr>
              <a:t>1</a:t>
            </a:r>
          </a:p>
        </p:txBody>
      </p:sp>
      <p:sp>
        <p:nvSpPr>
          <p:cNvPr id="26" name="25 Rectángulo redondeado"/>
          <p:cNvSpPr/>
          <p:nvPr/>
        </p:nvSpPr>
        <p:spPr>
          <a:xfrm>
            <a:off x="1410857" y="2428868"/>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0857" y="3571876"/>
            <a:ext cx="123146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0857" y="4714884"/>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4" name="23 Rectángulo redondeado"/>
          <p:cNvSpPr/>
          <p:nvPr/>
        </p:nvSpPr>
        <p:spPr>
          <a:xfrm>
            <a:off x="2570792" y="1438830"/>
            <a:ext cx="8506949"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6"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2731984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índice_04_2">
    <p:spTree>
      <p:nvGrpSpPr>
        <p:cNvPr id="1" name=""/>
        <p:cNvGrpSpPr/>
        <p:nvPr/>
      </p:nvGrpSpPr>
      <p:grpSpPr>
        <a:xfrm>
          <a:off x="0" y="0"/>
          <a:ext cx="0" cy="0"/>
          <a:chOff x="0" y="0"/>
          <a:chExt cx="0" cy="0"/>
        </a:xfrm>
      </p:grpSpPr>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20207" y="1285860"/>
            <a:ext cx="124676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84673" y="2571744"/>
            <a:ext cx="8286808" cy="785818"/>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6"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7979060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5" name="Imagen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31" name="30 Rectángulo redondeado"/>
          <p:cNvSpPr/>
          <p:nvPr/>
        </p:nvSpPr>
        <p:spPr>
          <a:xfrm>
            <a:off x="2571725" y="3714752"/>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
        <p:nvSpPr>
          <p:cNvPr id="16" name="5 Marcador de número de diapositiva"/>
          <p:cNvSpPr>
            <a:spLocks noGrp="1"/>
          </p:cNvSpPr>
          <p:nvPr>
            <p:ph type="sldNum" sz="quarter" idx="12"/>
          </p:nvPr>
        </p:nvSpPr>
        <p:spPr>
          <a:xfrm>
            <a:off x="8723808" y="6367122"/>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805274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theme" Target="../theme/theme11.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3" Type="http://schemas.openxmlformats.org/officeDocument/2006/relationships/slideLayout" Target="../slideLayouts/slideLayout230.xml"/><Relationship Id="rId21" Type="http://schemas.openxmlformats.org/officeDocument/2006/relationships/slideLayout" Target="../slideLayouts/slideLayout248.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theme" Target="../theme/theme13.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3" Type="http://schemas.openxmlformats.org/officeDocument/2006/relationships/slideLayout" Target="../slideLayouts/slideLayout273.xml"/><Relationship Id="rId21" Type="http://schemas.openxmlformats.org/officeDocument/2006/relationships/slideLayout" Target="../slideLayouts/slideLayout291.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0" Type="http://schemas.openxmlformats.org/officeDocument/2006/relationships/slideLayout" Target="../slideLayouts/slideLayout290.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5" Type="http://schemas.openxmlformats.org/officeDocument/2006/relationships/slideLayout" Target="../slideLayouts/slideLayout275.xml"/><Relationship Id="rId15" Type="http://schemas.openxmlformats.org/officeDocument/2006/relationships/slideLayout" Target="../slideLayouts/slideLayout285.xml"/><Relationship Id="rId23" Type="http://schemas.openxmlformats.org/officeDocument/2006/relationships/theme" Target="../theme/theme14.xml"/><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slideLayout" Target="../slideLayouts/slideLayout29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3" Type="http://schemas.openxmlformats.org/officeDocument/2006/relationships/slideLayout" Target="../slideLayouts/slideLayout337.xml"/><Relationship Id="rId21" Type="http://schemas.openxmlformats.org/officeDocument/2006/relationships/slideLayout" Target="../slideLayouts/slideLayout355.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20" Type="http://schemas.openxmlformats.org/officeDocument/2006/relationships/slideLayout" Target="../slideLayouts/slideLayout354.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10" Type="http://schemas.openxmlformats.org/officeDocument/2006/relationships/slideLayout" Target="../slideLayouts/slideLayout344.xml"/><Relationship Id="rId19" Type="http://schemas.openxmlformats.org/officeDocument/2006/relationships/slideLayout" Target="../slideLayouts/slideLayout353.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18" Type="http://schemas.openxmlformats.org/officeDocument/2006/relationships/slideLayout" Target="../slideLayouts/slideLayout373.xml"/><Relationship Id="rId3" Type="http://schemas.openxmlformats.org/officeDocument/2006/relationships/slideLayout" Target="../slideLayouts/slideLayout358.xml"/><Relationship Id="rId21" Type="http://schemas.openxmlformats.org/officeDocument/2006/relationships/slideLayout" Target="../slideLayouts/slideLayout376.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20" Type="http://schemas.openxmlformats.org/officeDocument/2006/relationships/slideLayout" Target="../slideLayouts/slideLayout375.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5" Type="http://schemas.openxmlformats.org/officeDocument/2006/relationships/slideLayout" Target="../slideLayouts/slideLayout370.xml"/><Relationship Id="rId23" Type="http://schemas.openxmlformats.org/officeDocument/2006/relationships/theme" Target="../theme/theme18.xml"/><Relationship Id="rId10" Type="http://schemas.openxmlformats.org/officeDocument/2006/relationships/slideLayout" Target="../slideLayouts/slideLayout365.xml"/><Relationship Id="rId19" Type="http://schemas.openxmlformats.org/officeDocument/2006/relationships/slideLayout" Target="../slideLayouts/slideLayout374.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 Id="rId22" Type="http://schemas.openxmlformats.org/officeDocument/2006/relationships/slideLayout" Target="../slideLayouts/slideLayout37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3" Type="http://schemas.openxmlformats.org/officeDocument/2006/relationships/slideLayout" Target="../slideLayouts/slideLayout380.xml"/><Relationship Id="rId21" Type="http://schemas.openxmlformats.org/officeDocument/2006/relationships/slideLayout" Target="../slideLayouts/slideLayout398.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5" Type="http://schemas.openxmlformats.org/officeDocument/2006/relationships/slideLayout" Target="../slideLayouts/slideLayout392.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theme" Target="../theme/theme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theme" Target="../theme/theme6.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Banxico-IUL-Verde</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55" r:id="rId12"/>
    <p:sldLayoutId id="2147483661" r:id="rId13"/>
    <p:sldLayoutId id="2147483663" r:id="rId14"/>
    <p:sldLayoutId id="2147483664" r:id="rId15"/>
    <p:sldLayoutId id="2147483662" r:id="rId16"/>
    <p:sldLayoutId id="2147483665" r:id="rId17"/>
    <p:sldLayoutId id="2147483666" r:id="rId18"/>
    <p:sldLayoutId id="2147483667" r:id="rId19"/>
  </p:sldLayoutIdLst>
  <p:hf sldNum="0" hdr="0" dt="0"/>
  <p:txStyles>
    <p:titleStyle>
      <a:lvl1pPr algn="ctr" defTabSz="914400" rtl="0" eaLnBrk="1" latinLnBrk="0" hangingPunct="1">
        <a:spcBef>
          <a:spcPct val="0"/>
        </a:spcBef>
        <a:buNone/>
        <a:defRPr sz="2800" b="1" kern="1200">
          <a:solidFill>
            <a:srgbClr val="00727C"/>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solidFill>
                <a:srgbClr val="182B47">
                  <a:tint val="75000"/>
                </a:srgbClr>
              </a:solidFill>
            </a:endParaRPr>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solidFill>
                  <a:prstClr val="white">
                    <a:lumMod val="50000"/>
                  </a:prstClr>
                </a:solidFill>
              </a:rPr>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solidFill>
                  <a:srgbClr val="182B47">
                    <a:tint val="75000"/>
                  </a:srgbClr>
                </a:solidFill>
              </a:rPr>
              <a:pPr/>
              <a:t>‹Nº›</a:t>
            </a:fld>
            <a:endParaRPr lang="es-MX" dirty="0">
              <a:solidFill>
                <a:srgbClr val="182B47">
                  <a:tint val="75000"/>
                </a:srgbClr>
              </a:solidFill>
            </a:endParaRPr>
          </a:p>
        </p:txBody>
      </p:sp>
    </p:spTree>
    <p:extLst>
      <p:ext uri="{BB962C8B-B14F-4D97-AF65-F5344CB8AC3E}">
        <p14:creationId xmlns:p14="http://schemas.microsoft.com/office/powerpoint/2010/main" val="2724410952"/>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1"/>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28/04/2025</a:t>
            </a:fld>
            <a:endParaRPr lang="es-MX" dirty="0"/>
          </a:p>
        </p:txBody>
      </p:sp>
      <p:sp>
        <p:nvSpPr>
          <p:cNvPr id="5" name="4 Marcador de pie de página"/>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579082467"/>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 id="2147484079" r:id="rId18"/>
    <p:sldLayoutId id="2147484080" r:id="rId19"/>
    <p:sldLayoutId id="2147484081" r:id="rId20"/>
    <p:sldLayoutId id="2147484082" r:id="rId21"/>
    <p:sldLayoutId id="2147484083" r:id="rId22"/>
  </p:sldLayoutIdLst>
  <p:hf hdr="0" dt="0"/>
  <p:txStyles>
    <p:titleStyle>
      <a:lvl1pPr algn="ctr" defTabSz="914411" rtl="0" eaLnBrk="1" latinLnBrk="0" hangingPunct="1">
        <a:spcBef>
          <a:spcPct val="0"/>
        </a:spcBef>
        <a:buNone/>
        <a:defRPr sz="2800" b="1" kern="1200">
          <a:solidFill>
            <a:srgbClr val="254061"/>
          </a:solidFill>
          <a:latin typeface="+mj-lt"/>
          <a:ea typeface="+mj-ea"/>
          <a:cs typeface="+mj-cs"/>
        </a:defRPr>
      </a:lvl1pPr>
    </p:titleStyle>
    <p:bodyStyle>
      <a:lvl1pPr marL="342905" indent="-342905" algn="l" defTabSz="914411"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60" indent="-285753" algn="l" defTabSz="914411"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14" indent="-228603" algn="l" defTabSz="914411"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20" indent="-228603" algn="l" defTabSz="914411"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26" indent="-228603" algn="l" defTabSz="914411"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32"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37"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43"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48"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235AB0-D268-4343-A9EC-DFE5245FCD21}" type="datetimeFigureOut">
              <a:rPr lang="es-MX" smtClean="0"/>
              <a:t>28/04/2025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B711C5-2F06-46BE-B6F7-08DA63CD9A75}" type="slidenum">
              <a:rPr lang="es-MX" smtClean="0"/>
              <a:t>‹Nº›</a:t>
            </a:fld>
            <a:endParaRPr lang="es-MX" dirty="0"/>
          </a:p>
        </p:txBody>
      </p:sp>
    </p:spTree>
    <p:extLst>
      <p:ext uri="{BB962C8B-B14F-4D97-AF65-F5344CB8AC3E}">
        <p14:creationId xmlns:p14="http://schemas.microsoft.com/office/powerpoint/2010/main" val="3949859253"/>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Lst>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28/04/2025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33555113"/>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 id="2147484175" r:id="rId15"/>
    <p:sldLayoutId id="2147484176" r:id="rId16"/>
    <p:sldLayoutId id="2147484177" r:id="rId17"/>
    <p:sldLayoutId id="2147484178" r:id="rId18"/>
    <p:sldLayoutId id="2147484179" r:id="rId19"/>
    <p:sldLayoutId id="2147484180" r:id="rId20"/>
    <p:sldLayoutId id="2147484181" r:id="rId21"/>
    <p:sldLayoutId id="2147484183" r:id="rId22"/>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243097673"/>
      </p:ext>
    </p:extLst>
  </p:cSld>
  <p:clrMap bg1="lt1" tx1="dk1" bg2="lt2" tx2="dk2" accent1="accent1" accent2="accent2" accent3="accent3" accent4="accent4" accent5="accent5" accent6="accent6" hlink="hlink" folHlink="folHlink"/>
  <p:sldLayoutIdLst>
    <p:sldLayoutId id="2147484239" r:id="rId1"/>
    <p:sldLayoutId id="2147484240" r:id="rId2"/>
    <p:sldLayoutId id="2147484241" r:id="rId3"/>
    <p:sldLayoutId id="2147484242" r:id="rId4"/>
    <p:sldLayoutId id="2147484243" r:id="rId5"/>
    <p:sldLayoutId id="2147484244" r:id="rId6"/>
    <p:sldLayoutId id="2147484245" r:id="rId7"/>
    <p:sldLayoutId id="2147484246" r:id="rId8"/>
    <p:sldLayoutId id="2147484247" r:id="rId9"/>
    <p:sldLayoutId id="2147484248" r:id="rId10"/>
    <p:sldLayoutId id="2147484249" r:id="rId11"/>
    <p:sldLayoutId id="2147484250" r:id="rId12"/>
    <p:sldLayoutId id="2147484251" r:id="rId13"/>
    <p:sldLayoutId id="2147484252" r:id="rId14"/>
    <p:sldLayoutId id="2147484253" r:id="rId15"/>
    <p:sldLayoutId id="2147484254" r:id="rId16"/>
    <p:sldLayoutId id="2147484255" r:id="rId17"/>
    <p:sldLayoutId id="2147484256" r:id="rId18"/>
    <p:sldLayoutId id="2147484257" r:id="rId19"/>
    <p:sldLayoutId id="2147484258" r:id="rId20"/>
    <p:sldLayoutId id="2147484259" r:id="rId21"/>
    <p:sldLayoutId id="2147484260" r:id="rId22"/>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215050676"/>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Lst>
  <p:hf hdr="0" ft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276427073"/>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Lst>
  <p:hf sldNum="0" hdr="0" ftr="0" dt="0"/>
  <p:txStyles>
    <p:titleStyle>
      <a:lvl1pPr algn="l" defTabSz="914400" rtl="0" eaLnBrk="1" latinLnBrk="0" hangingPunct="1">
        <a:spcBef>
          <a:spcPct val="0"/>
        </a:spcBef>
        <a:buNone/>
        <a:defRPr sz="3500" b="1" kern="1200">
          <a:solidFill>
            <a:srgbClr val="182B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512405774"/>
      </p:ext>
    </p:extLst>
  </p:cSld>
  <p:clrMap bg1="lt1" tx1="dk1" bg2="lt2" tx2="dk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 id="2147484456" r:id="rId18"/>
    <p:sldLayoutId id="2147484457" r:id="rId19"/>
    <p:sldLayoutId id="2147484458" r:id="rId20"/>
    <p:sldLayoutId id="2147484459"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28/04/2025</a:t>
            </a:fld>
            <a:endParaRPr lang="es-MX"/>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a:p>
        </p:txBody>
      </p:sp>
    </p:spTree>
    <p:extLst>
      <p:ext uri="{BB962C8B-B14F-4D97-AF65-F5344CB8AC3E}">
        <p14:creationId xmlns:p14="http://schemas.microsoft.com/office/powerpoint/2010/main" val="1527933904"/>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 id="2147484495" r:id="rId12"/>
    <p:sldLayoutId id="2147484496" r:id="rId13"/>
    <p:sldLayoutId id="2147484497" r:id="rId14"/>
    <p:sldLayoutId id="2147484498" r:id="rId15"/>
    <p:sldLayoutId id="2147484499" r:id="rId16"/>
    <p:sldLayoutId id="2147484500" r:id="rId17"/>
    <p:sldLayoutId id="2147484501" r:id="rId18"/>
    <p:sldLayoutId id="2147484502" r:id="rId19"/>
    <p:sldLayoutId id="2147484503" r:id="rId20"/>
    <p:sldLayoutId id="2147484504" r:id="rId21"/>
    <p:sldLayoutId id="2147484505" r:id="rId22"/>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019435404"/>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Lst>
  <p:hf sldNum="0" hdr="0" ftr="0" dt="0"/>
  <p:txStyles>
    <p:titleStyle>
      <a:lvl1pPr algn="l" defTabSz="914400" rtl="0" eaLnBrk="1" latinLnBrk="0" hangingPunct="1">
        <a:spcBef>
          <a:spcPct val="0"/>
        </a:spcBef>
        <a:buNone/>
        <a:defRPr sz="3500" b="1" kern="1200">
          <a:solidFill>
            <a:srgbClr val="182B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t>
            </a:r>
            <a:r>
              <a:rPr lang="es-ES" dirty="0" err="1"/>
              <a:t>VerdeLight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47715432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hf sldNum="0" hdr="0" dt="0"/>
  <p:txStyles>
    <p:titleStyle>
      <a:lvl1pPr algn="ctr" defTabSz="914400" rtl="0" eaLnBrk="1" latinLnBrk="0" hangingPunct="1">
        <a:spcBef>
          <a:spcPct val="0"/>
        </a:spcBef>
        <a:buNone/>
        <a:defRPr sz="2800" b="1" kern="1200">
          <a:solidFill>
            <a:srgbClr val="00727C"/>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8488226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893" r:id="rId8"/>
    <p:sldLayoutId id="2147483755" r:id="rId9"/>
    <p:sldLayoutId id="2147483756" r:id="rId10"/>
    <p:sldLayoutId id="2147483757" r:id="rId11"/>
    <p:sldLayoutId id="2147483758" r:id="rId12"/>
    <p:sldLayoutId id="2147483759" r:id="rId13"/>
    <p:sldLayoutId id="2147483760" r:id="rId14"/>
    <p:sldLayoutId id="2147483799" r:id="rId15"/>
    <p:sldLayoutId id="2147483800" r:id="rId16"/>
    <p:sldLayoutId id="2147483801" r:id="rId17"/>
    <p:sldLayoutId id="2147483802" r:id="rId18"/>
    <p:sldLayoutId id="2147483803" r:id="rId19"/>
    <p:sldLayoutId id="2147483804" r:id="rId20"/>
    <p:sldLayoutId id="2147483805"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t>
            </a:r>
            <a:r>
              <a:rPr lang="es-ES" dirty="0" err="1"/>
              <a:t>AzulLight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000000"/>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rgbClr val="000000"/>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000000"/>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849473119"/>
      </p:ext>
    </p:extLst>
  </p:cSld>
  <p:clrMap bg1="lt1" tx1="dk1" bg2="lt2" tx2="dk2" accent1="accent1" accent2="accent2" accent3="accent3" accent4="accent4" accent5="accent5" accent6="accent6" hlink="hlink" folHlink="folHlink"/>
  <p:sldLayoutIdLst>
    <p:sldLayoutId id="2147483791" r:id="rId1"/>
    <p:sldLayoutId id="2147483771" r:id="rId2"/>
    <p:sldLayoutId id="2147483772" r:id="rId3"/>
    <p:sldLayoutId id="2147483773" r:id="rId4"/>
    <p:sldLayoutId id="2147483774" r:id="rId5"/>
    <p:sldLayoutId id="2147483775" r:id="rId6"/>
    <p:sldLayoutId id="2147483776" r:id="rId7"/>
    <p:sldLayoutId id="2147483894" r:id="rId8"/>
    <p:sldLayoutId id="2147483777" r:id="rId9"/>
    <p:sldLayoutId id="2147483778" r:id="rId10"/>
    <p:sldLayoutId id="2147483779" r:id="rId11"/>
    <p:sldLayoutId id="2147483780" r:id="rId12"/>
    <p:sldLayoutId id="2147483781" r:id="rId13"/>
    <p:sldLayoutId id="2147483782" r:id="rId14"/>
    <p:sldLayoutId id="2147483792" r:id="rId15"/>
    <p:sldLayoutId id="2147483793" r:id="rId16"/>
    <p:sldLayoutId id="2147483794" r:id="rId17"/>
    <p:sldLayoutId id="2147483795" r:id="rId18"/>
    <p:sldLayoutId id="2147483796" r:id="rId19"/>
    <p:sldLayoutId id="2147483797" r:id="rId20"/>
    <p:sldLayoutId id="2147483798" r:id="rId21"/>
    <p:sldLayoutId id="2147483790" r:id="rId22"/>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rgbClr val="1B2B4D"/>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1B2B4D"/>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1B2B4D"/>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Banxico-RER-Café</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9814453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71" r:id="rId20"/>
  </p:sldLayoutIdLst>
  <p:hf sldNum="0" hdr="0" dt="0"/>
  <p:txStyles>
    <p:titleStyle>
      <a:lvl1pPr algn="ctr" defTabSz="914400" rtl="0" eaLnBrk="1" latinLnBrk="0" hangingPunct="1">
        <a:spcBef>
          <a:spcPct val="0"/>
        </a:spcBef>
        <a:buNone/>
        <a:defRPr sz="2800" b="1" kern="1200">
          <a:solidFill>
            <a:srgbClr val="815F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rgbClr val="25406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rgbClr val="25406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rgbClr val="25406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rgbClr val="25406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rgbClr val="25406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Banxico-RER-</a:t>
            </a:r>
            <a:r>
              <a:rPr lang="es-ES" dirty="0" err="1"/>
              <a:t>CaféLight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101682008"/>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Lst>
  <p:hf sldNum="0" hdr="0" dt="0"/>
  <p:txStyles>
    <p:titleStyle>
      <a:lvl1pPr algn="ctr" defTabSz="914400" rtl="0" eaLnBrk="1" latinLnBrk="0" hangingPunct="1">
        <a:spcBef>
          <a:spcPct val="0"/>
        </a:spcBef>
        <a:buNone/>
        <a:defRPr sz="2800" b="1" kern="1200">
          <a:solidFill>
            <a:srgbClr val="815F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28/04/2025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173609073"/>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28/04/2025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292060070"/>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28/04/2025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112940636"/>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0.png"/><Relationship Id="rId1" Type="http://schemas.openxmlformats.org/officeDocument/2006/relationships/slideLayout" Target="../slideLayouts/slideLayout4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8" Type="http://schemas.openxmlformats.org/officeDocument/2006/relationships/hyperlink" Target="https://www.diputados.gob.mx/LeyesBiblio/pdf/152.pdf" TargetMode="External"/><Relationship Id="rId3" Type="http://schemas.openxmlformats.org/officeDocument/2006/relationships/hyperlink" Target="https://www.bis.org/publ/qtrpdf/r_qt0603e.pdf" TargetMode="External"/><Relationship Id="rId7" Type="http://schemas.openxmlformats.org/officeDocument/2006/relationships/hyperlink" Target="https://documents1.worldbank.org/curated/en/378151467987860517/pdf/multi0page.pdf" TargetMode="External"/><Relationship Id="rId2" Type="http://schemas.openxmlformats.org/officeDocument/2006/relationships/hyperlink" Target="https://www.bcentral.cl/documents/33528/2546026/see112.pdf/77acd24c-7053-c835-5315-3db9d33cc710?t=1655112237553" TargetMode="External"/><Relationship Id="rId1" Type="http://schemas.openxmlformats.org/officeDocument/2006/relationships/slideLayout" Target="../slideLayouts/slideLayout42.xml"/><Relationship Id="rId6" Type="http://schemas.openxmlformats.org/officeDocument/2006/relationships/hyperlink" Target="https://www.oecd.org/en/publications/method-of-calculating-effective-exchange-rates-and-indicators-of-competitiveness_058386106013.html" TargetMode="External"/><Relationship Id="rId5" Type="http://schemas.openxmlformats.org/officeDocument/2006/relationships/hyperlink" Target="https://www.imf.org/external/pubs/ft/fandd/spa/2007/09/pdf/basics.pdf" TargetMode="External"/><Relationship Id="rId4" Type="http://schemas.openxmlformats.org/officeDocument/2006/relationships/hyperlink" Target="https://data.ecb.europa.eu/sites/default/files/2023-06/ECB%20Data%20Portal%20-%20Technical%20notes.pdf" TargetMode="External"/><Relationship Id="rId9" Type="http://schemas.openxmlformats.org/officeDocument/2006/relationships/hyperlink" Target="https://www.banxico.org.mx/mercados/d/%7BC260B142-835E-2F6B-D7BD-3C9E182BB8B9%7D.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1.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E73C53-301C-414A-B3EA-6C0E4445E7DB}"/>
              </a:ext>
            </a:extLst>
          </p:cNvPr>
          <p:cNvSpPr txBox="1">
            <a:spLocks/>
          </p:cNvSpPr>
          <p:nvPr/>
        </p:nvSpPr>
        <p:spPr>
          <a:xfrm>
            <a:off x="1658888" y="3961815"/>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endParaRPr lang="es-MX" dirty="0"/>
          </a:p>
        </p:txBody>
      </p:sp>
      <p:sp>
        <p:nvSpPr>
          <p:cNvPr id="3" name="Título 1">
            <a:extLst>
              <a:ext uri="{FF2B5EF4-FFF2-40B4-BE49-F238E27FC236}">
                <a16:creationId xmlns:a16="http://schemas.microsoft.com/office/drawing/2014/main" id="{A9D6E7A3-1B8C-4623-B08A-266D3704506B}"/>
              </a:ext>
            </a:extLst>
          </p:cNvPr>
          <p:cNvSpPr txBox="1">
            <a:spLocks/>
          </p:cNvSpPr>
          <p:nvPr/>
        </p:nvSpPr>
        <p:spPr>
          <a:xfrm>
            <a:off x="1219200" y="4074110"/>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solidFill>
                  <a:schemeClr val="bg1"/>
                </a:solidFill>
                <a:latin typeface="+mn-lt"/>
              </a:rPr>
              <a:t>Diseño Muestral  y Tipos de Muestreo. </a:t>
            </a:r>
            <a:endParaRPr lang="es-MX" dirty="0">
              <a:solidFill>
                <a:schemeClr val="bg1"/>
              </a:solidFill>
            </a:endParaRPr>
          </a:p>
        </p:txBody>
      </p:sp>
    </p:spTree>
    <p:extLst>
      <p:ext uri="{BB962C8B-B14F-4D97-AF65-F5344CB8AC3E}">
        <p14:creationId xmlns:p14="http://schemas.microsoft.com/office/powerpoint/2010/main" val="2639442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2703693" y="151660"/>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Técnicas de Muestreo Probabilístico.</a:t>
            </a:r>
          </a:p>
          <a:p>
            <a:endParaRPr lang="es-MX" dirty="0"/>
          </a:p>
        </p:txBody>
      </p:sp>
      <p:sp>
        <p:nvSpPr>
          <p:cNvPr id="8" name="CuadroTexto 7">
            <a:extLst>
              <a:ext uri="{FF2B5EF4-FFF2-40B4-BE49-F238E27FC236}">
                <a16:creationId xmlns:a16="http://schemas.microsoft.com/office/drawing/2014/main" id="{8DC90C28-FEFF-48EC-8E38-056477B1831B}"/>
              </a:ext>
            </a:extLst>
          </p:cNvPr>
          <p:cNvSpPr txBox="1"/>
          <p:nvPr/>
        </p:nvSpPr>
        <p:spPr>
          <a:xfrm>
            <a:off x="55548" y="3036582"/>
            <a:ext cx="1501060" cy="923330"/>
          </a:xfrm>
          <a:prstGeom prst="rect">
            <a:avLst/>
          </a:prstGeom>
          <a:noFill/>
        </p:spPr>
        <p:txBody>
          <a:bodyPr wrap="square" rtlCol="0">
            <a:spAutoFit/>
          </a:bodyPr>
          <a:lstStyle/>
          <a:p>
            <a:r>
              <a:rPr lang="es-ES" dirty="0"/>
              <a:t>Técnicas de muestreo probabilístico</a:t>
            </a:r>
            <a:endParaRPr lang="es-MX" dirty="0"/>
          </a:p>
        </p:txBody>
      </p:sp>
      <p:sp>
        <p:nvSpPr>
          <p:cNvPr id="10" name="Abrir llave 9">
            <a:extLst>
              <a:ext uri="{FF2B5EF4-FFF2-40B4-BE49-F238E27FC236}">
                <a16:creationId xmlns:a16="http://schemas.microsoft.com/office/drawing/2014/main" id="{A93D9699-BC76-4E2C-83FB-9D06A0EB742D}"/>
              </a:ext>
            </a:extLst>
          </p:cNvPr>
          <p:cNvSpPr/>
          <p:nvPr/>
        </p:nvSpPr>
        <p:spPr>
          <a:xfrm>
            <a:off x="1231872" y="919127"/>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1" name="CuadroTexto 10">
            <a:extLst>
              <a:ext uri="{FF2B5EF4-FFF2-40B4-BE49-F238E27FC236}">
                <a16:creationId xmlns:a16="http://schemas.microsoft.com/office/drawing/2014/main" id="{9212B01A-D80A-4D1B-B8A7-290E4E9AF950}"/>
              </a:ext>
            </a:extLst>
          </p:cNvPr>
          <p:cNvSpPr txBox="1"/>
          <p:nvPr/>
        </p:nvSpPr>
        <p:spPr>
          <a:xfrm>
            <a:off x="1836176" y="1117948"/>
            <a:ext cx="1287694" cy="738664"/>
          </a:xfrm>
          <a:prstGeom prst="rect">
            <a:avLst/>
          </a:prstGeom>
          <a:noFill/>
        </p:spPr>
        <p:txBody>
          <a:bodyPr wrap="square" rtlCol="0">
            <a:spAutoFit/>
          </a:bodyPr>
          <a:lstStyle/>
          <a:p>
            <a:r>
              <a:rPr lang="es-ES" sz="1400" dirty="0"/>
              <a:t>Muestreo aleatorio simple</a:t>
            </a:r>
            <a:endParaRPr lang="es-MX" sz="1400" dirty="0"/>
          </a:p>
        </p:txBody>
      </p:sp>
      <p:sp>
        <p:nvSpPr>
          <p:cNvPr id="12" name="CuadroTexto 11">
            <a:extLst>
              <a:ext uri="{FF2B5EF4-FFF2-40B4-BE49-F238E27FC236}">
                <a16:creationId xmlns:a16="http://schemas.microsoft.com/office/drawing/2014/main" id="{0434850D-88AD-4B20-9ECF-E24C6245521E}"/>
              </a:ext>
            </a:extLst>
          </p:cNvPr>
          <p:cNvSpPr txBox="1"/>
          <p:nvPr/>
        </p:nvSpPr>
        <p:spPr>
          <a:xfrm>
            <a:off x="1805479" y="2804311"/>
            <a:ext cx="1488332" cy="307777"/>
          </a:xfrm>
          <a:prstGeom prst="rect">
            <a:avLst/>
          </a:prstGeom>
          <a:noFill/>
        </p:spPr>
        <p:txBody>
          <a:bodyPr wrap="square" rtlCol="0">
            <a:spAutoFit/>
          </a:bodyPr>
          <a:lstStyle/>
          <a:p>
            <a:r>
              <a:rPr lang="es-ES" sz="1400" dirty="0"/>
              <a:t>Sistemático.</a:t>
            </a:r>
            <a:endParaRPr lang="es-MX" sz="1400" dirty="0"/>
          </a:p>
        </p:txBody>
      </p:sp>
      <p:sp>
        <p:nvSpPr>
          <p:cNvPr id="13" name="CuadroTexto 12">
            <a:extLst>
              <a:ext uri="{FF2B5EF4-FFF2-40B4-BE49-F238E27FC236}">
                <a16:creationId xmlns:a16="http://schemas.microsoft.com/office/drawing/2014/main" id="{129287CE-7F99-477B-8BFE-83267CD9810E}"/>
              </a:ext>
            </a:extLst>
          </p:cNvPr>
          <p:cNvSpPr txBox="1"/>
          <p:nvPr/>
        </p:nvSpPr>
        <p:spPr>
          <a:xfrm>
            <a:off x="1815326" y="3933056"/>
            <a:ext cx="1419995" cy="307777"/>
          </a:xfrm>
          <a:prstGeom prst="rect">
            <a:avLst/>
          </a:prstGeom>
          <a:noFill/>
        </p:spPr>
        <p:txBody>
          <a:bodyPr wrap="square" rtlCol="0">
            <a:spAutoFit/>
          </a:bodyPr>
          <a:lstStyle/>
          <a:p>
            <a:r>
              <a:rPr lang="es-MX" sz="1400" dirty="0"/>
              <a:t>Estratificado</a:t>
            </a:r>
          </a:p>
        </p:txBody>
      </p:sp>
      <p:sp>
        <p:nvSpPr>
          <p:cNvPr id="14" name="CuadroTexto 13">
            <a:extLst>
              <a:ext uri="{FF2B5EF4-FFF2-40B4-BE49-F238E27FC236}">
                <a16:creationId xmlns:a16="http://schemas.microsoft.com/office/drawing/2014/main" id="{2B3C227D-5FED-4A0E-A075-AB6EE1ABF02A}"/>
              </a:ext>
            </a:extLst>
          </p:cNvPr>
          <p:cNvSpPr txBox="1"/>
          <p:nvPr/>
        </p:nvSpPr>
        <p:spPr>
          <a:xfrm>
            <a:off x="1839647" y="5071744"/>
            <a:ext cx="1419995" cy="523220"/>
          </a:xfrm>
          <a:prstGeom prst="rect">
            <a:avLst/>
          </a:prstGeom>
          <a:noFill/>
        </p:spPr>
        <p:txBody>
          <a:bodyPr wrap="square" rtlCol="0">
            <a:spAutoFit/>
          </a:bodyPr>
          <a:lstStyle/>
          <a:p>
            <a:r>
              <a:rPr lang="es-MX" sz="1400" dirty="0"/>
              <a:t>Por conglomerados</a:t>
            </a:r>
          </a:p>
        </p:txBody>
      </p:sp>
      <p:sp>
        <p:nvSpPr>
          <p:cNvPr id="15" name="Abrir llave 14">
            <a:extLst>
              <a:ext uri="{FF2B5EF4-FFF2-40B4-BE49-F238E27FC236}">
                <a16:creationId xmlns:a16="http://schemas.microsoft.com/office/drawing/2014/main" id="{76896053-2D44-46B1-9E27-8076B322C7B4}"/>
              </a:ext>
            </a:extLst>
          </p:cNvPr>
          <p:cNvSpPr/>
          <p:nvPr/>
        </p:nvSpPr>
        <p:spPr>
          <a:xfrm>
            <a:off x="2680174" y="788385"/>
            <a:ext cx="577530" cy="1357860"/>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6" name="CuadroTexto 15">
            <a:extLst>
              <a:ext uri="{FF2B5EF4-FFF2-40B4-BE49-F238E27FC236}">
                <a16:creationId xmlns:a16="http://schemas.microsoft.com/office/drawing/2014/main" id="{574B8005-9AA4-46F6-8FC7-0FCDCFB28F40}"/>
              </a:ext>
            </a:extLst>
          </p:cNvPr>
          <p:cNvSpPr txBox="1"/>
          <p:nvPr/>
        </p:nvSpPr>
        <p:spPr>
          <a:xfrm>
            <a:off x="3012315" y="861553"/>
            <a:ext cx="2695033" cy="1107996"/>
          </a:xfrm>
          <a:prstGeom prst="rect">
            <a:avLst/>
          </a:prstGeom>
          <a:noFill/>
        </p:spPr>
        <p:txBody>
          <a:bodyPr wrap="square" rtlCol="0">
            <a:spAutoFit/>
          </a:bodyPr>
          <a:lstStyle/>
          <a:p>
            <a:r>
              <a:rPr lang="es-ES" sz="1100" dirty="0"/>
              <a:t>Se enumera a todos los individuos de la población por tamaño N., eligiéndose sujetos para completar la muestra n.</a:t>
            </a:r>
          </a:p>
          <a:p>
            <a:endParaRPr lang="es-ES" sz="1100" dirty="0"/>
          </a:p>
          <a:p>
            <a:r>
              <a:rPr lang="es-ES" sz="1100" dirty="0"/>
              <a:t>Siendo esta muestra n igual o menor a N, por medio de selección aleatoria</a:t>
            </a:r>
            <a:endParaRPr lang="es-MX" sz="1100" dirty="0"/>
          </a:p>
        </p:txBody>
      </p:sp>
      <p:sp>
        <p:nvSpPr>
          <p:cNvPr id="17" name="Abrir llave 16">
            <a:extLst>
              <a:ext uri="{FF2B5EF4-FFF2-40B4-BE49-F238E27FC236}">
                <a16:creationId xmlns:a16="http://schemas.microsoft.com/office/drawing/2014/main" id="{1E594900-B368-4F68-8D69-33DE8ECB7FB4}"/>
              </a:ext>
            </a:extLst>
          </p:cNvPr>
          <p:cNvSpPr/>
          <p:nvPr/>
        </p:nvSpPr>
        <p:spPr>
          <a:xfrm>
            <a:off x="5341332" y="626639"/>
            <a:ext cx="577530" cy="140615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8" name="Abrir llave 17">
            <a:extLst>
              <a:ext uri="{FF2B5EF4-FFF2-40B4-BE49-F238E27FC236}">
                <a16:creationId xmlns:a16="http://schemas.microsoft.com/office/drawing/2014/main" id="{988CFC4F-6850-4399-894A-42280C4FB918}"/>
              </a:ext>
            </a:extLst>
          </p:cNvPr>
          <p:cNvSpPr/>
          <p:nvPr/>
        </p:nvSpPr>
        <p:spPr>
          <a:xfrm>
            <a:off x="2862515" y="2408584"/>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9" name="Abrir llave 18">
            <a:extLst>
              <a:ext uri="{FF2B5EF4-FFF2-40B4-BE49-F238E27FC236}">
                <a16:creationId xmlns:a16="http://schemas.microsoft.com/office/drawing/2014/main" id="{CA1E3B48-3E37-4C18-8F22-3794870DF87E}"/>
              </a:ext>
            </a:extLst>
          </p:cNvPr>
          <p:cNvSpPr/>
          <p:nvPr/>
        </p:nvSpPr>
        <p:spPr>
          <a:xfrm>
            <a:off x="2968939" y="3718921"/>
            <a:ext cx="392999" cy="86872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0" name="Abrir llave 19">
            <a:extLst>
              <a:ext uri="{FF2B5EF4-FFF2-40B4-BE49-F238E27FC236}">
                <a16:creationId xmlns:a16="http://schemas.microsoft.com/office/drawing/2014/main" id="{4E7C8FC9-5807-47E1-8527-8753DBBA819E}"/>
              </a:ext>
            </a:extLst>
          </p:cNvPr>
          <p:cNvSpPr/>
          <p:nvPr/>
        </p:nvSpPr>
        <p:spPr>
          <a:xfrm>
            <a:off x="3133001" y="4765696"/>
            <a:ext cx="383074" cy="1378557"/>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1" name="CuadroTexto 20">
            <a:extLst>
              <a:ext uri="{FF2B5EF4-FFF2-40B4-BE49-F238E27FC236}">
                <a16:creationId xmlns:a16="http://schemas.microsoft.com/office/drawing/2014/main" id="{EDB79A6D-0556-47D0-BDFB-EE254B94A0E1}"/>
              </a:ext>
            </a:extLst>
          </p:cNvPr>
          <p:cNvSpPr txBox="1"/>
          <p:nvPr/>
        </p:nvSpPr>
        <p:spPr>
          <a:xfrm>
            <a:off x="3304449" y="2435383"/>
            <a:ext cx="4531940" cy="1061829"/>
          </a:xfrm>
          <a:prstGeom prst="rect">
            <a:avLst/>
          </a:prstGeom>
          <a:noFill/>
        </p:spPr>
        <p:txBody>
          <a:bodyPr wrap="square" rtlCol="0">
            <a:spAutoFit/>
          </a:bodyPr>
          <a:lstStyle/>
          <a:p>
            <a:r>
              <a:rPr lang="es-ES" sz="1050" dirty="0"/>
              <a:t>Se enumeran los elementos de la población de forma ascendente, se extraen n números aleatorios, extrayéndose uno entre 1 y k (k= N / n), donde a partir de este se eligen intervalos constantes , de los demás hasta completar la muestra.</a:t>
            </a:r>
          </a:p>
          <a:p>
            <a:endParaRPr lang="es-ES" sz="1050" dirty="0"/>
          </a:p>
          <a:p>
            <a:r>
              <a:rPr lang="es-ES" sz="1050" dirty="0"/>
              <a:t>Si la población tiene orden aleatorio, este método es igual al muestreo aleatorio simple.</a:t>
            </a:r>
            <a:endParaRPr lang="es-MX" sz="1050" dirty="0"/>
          </a:p>
        </p:txBody>
      </p:sp>
      <p:sp>
        <p:nvSpPr>
          <p:cNvPr id="22" name="Abrir llave 21">
            <a:extLst>
              <a:ext uri="{FF2B5EF4-FFF2-40B4-BE49-F238E27FC236}">
                <a16:creationId xmlns:a16="http://schemas.microsoft.com/office/drawing/2014/main" id="{ACA520BD-0783-47C4-8853-71C67FA15568}"/>
              </a:ext>
            </a:extLst>
          </p:cNvPr>
          <p:cNvSpPr/>
          <p:nvPr/>
        </p:nvSpPr>
        <p:spPr>
          <a:xfrm>
            <a:off x="5418583" y="3435098"/>
            <a:ext cx="577530" cy="1285282"/>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3" name="CuadroTexto 22">
            <a:extLst>
              <a:ext uri="{FF2B5EF4-FFF2-40B4-BE49-F238E27FC236}">
                <a16:creationId xmlns:a16="http://schemas.microsoft.com/office/drawing/2014/main" id="{D9A57215-4DED-401C-A06B-FFA0C760E5C6}"/>
              </a:ext>
            </a:extLst>
          </p:cNvPr>
          <p:cNvSpPr txBox="1"/>
          <p:nvPr/>
        </p:nvSpPr>
        <p:spPr>
          <a:xfrm>
            <a:off x="3304449" y="3763139"/>
            <a:ext cx="2294382" cy="707886"/>
          </a:xfrm>
          <a:prstGeom prst="rect">
            <a:avLst/>
          </a:prstGeom>
          <a:noFill/>
        </p:spPr>
        <p:txBody>
          <a:bodyPr wrap="square" rtlCol="0">
            <a:spAutoFit/>
          </a:bodyPr>
          <a:lstStyle/>
          <a:p>
            <a:r>
              <a:rPr lang="es-ES" sz="1000" dirty="0"/>
              <a:t>Se divide la población en clases homogéneas y mutualmente excluyentes (estratos) que tienen un rasgo distintivo.</a:t>
            </a:r>
            <a:endParaRPr lang="es-MX" sz="1000" dirty="0"/>
          </a:p>
        </p:txBody>
      </p:sp>
      <p:sp>
        <p:nvSpPr>
          <p:cNvPr id="24" name="Abrir llave 23">
            <a:extLst>
              <a:ext uri="{FF2B5EF4-FFF2-40B4-BE49-F238E27FC236}">
                <a16:creationId xmlns:a16="http://schemas.microsoft.com/office/drawing/2014/main" id="{B8D6BA43-30D7-4A47-B536-143CB658D065}"/>
              </a:ext>
            </a:extLst>
          </p:cNvPr>
          <p:cNvSpPr/>
          <p:nvPr/>
        </p:nvSpPr>
        <p:spPr>
          <a:xfrm>
            <a:off x="6041680" y="4783587"/>
            <a:ext cx="732186" cy="1303406"/>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dirty="0"/>
          </a:p>
        </p:txBody>
      </p:sp>
      <p:sp>
        <p:nvSpPr>
          <p:cNvPr id="25" name="CuadroTexto 24">
            <a:extLst>
              <a:ext uri="{FF2B5EF4-FFF2-40B4-BE49-F238E27FC236}">
                <a16:creationId xmlns:a16="http://schemas.microsoft.com/office/drawing/2014/main" id="{AAD876F9-3C77-4DC7-A770-4CF1FAE8D77A}"/>
              </a:ext>
            </a:extLst>
          </p:cNvPr>
          <p:cNvSpPr txBox="1"/>
          <p:nvPr/>
        </p:nvSpPr>
        <p:spPr>
          <a:xfrm>
            <a:off x="3417498" y="4881971"/>
            <a:ext cx="2695033" cy="1323439"/>
          </a:xfrm>
          <a:prstGeom prst="rect">
            <a:avLst/>
          </a:prstGeom>
          <a:noFill/>
        </p:spPr>
        <p:txBody>
          <a:bodyPr wrap="square" rtlCol="0">
            <a:spAutoFit/>
          </a:bodyPr>
          <a:lstStyle/>
          <a:p>
            <a:r>
              <a:rPr lang="es-ES" sz="1000" dirty="0"/>
              <a:t>La población de estudio esta dividida en subpoblaciones llamadas conglomerados, donde los elementos que los componen poseen cierta característica que les hace ser propios de cierta cualidad o atributo.</a:t>
            </a:r>
          </a:p>
          <a:p>
            <a:endParaRPr lang="es-ES" sz="1000" dirty="0"/>
          </a:p>
          <a:p>
            <a:r>
              <a:rPr lang="es-ES" sz="1000" dirty="0"/>
              <a:t>Se usa cuando no se tiene un marco de muestreo completo de la población</a:t>
            </a:r>
            <a:endParaRPr lang="es-MX" sz="1000" dirty="0"/>
          </a:p>
        </p:txBody>
      </p:sp>
      <p:sp>
        <p:nvSpPr>
          <p:cNvPr id="26" name="CuadroTexto 25">
            <a:extLst>
              <a:ext uri="{FF2B5EF4-FFF2-40B4-BE49-F238E27FC236}">
                <a16:creationId xmlns:a16="http://schemas.microsoft.com/office/drawing/2014/main" id="{DED89B3F-4A23-459E-87D5-EF406F34622F}"/>
              </a:ext>
            </a:extLst>
          </p:cNvPr>
          <p:cNvSpPr txBox="1"/>
          <p:nvPr/>
        </p:nvSpPr>
        <p:spPr>
          <a:xfrm>
            <a:off x="6547022" y="4955530"/>
            <a:ext cx="5025072" cy="900246"/>
          </a:xfrm>
          <a:prstGeom prst="rect">
            <a:avLst/>
          </a:prstGeom>
          <a:noFill/>
        </p:spPr>
        <p:txBody>
          <a:bodyPr wrap="square" rtlCol="0">
            <a:spAutoFit/>
          </a:bodyPr>
          <a:lstStyle/>
          <a:p>
            <a:r>
              <a:rPr lang="es-ES" sz="1050" dirty="0"/>
              <a:t>Muestreo por conglomerados de una etapa:</a:t>
            </a:r>
          </a:p>
          <a:p>
            <a:endParaRPr lang="es-ES" sz="1050" dirty="0"/>
          </a:p>
          <a:p>
            <a:r>
              <a:rPr lang="es-ES" sz="1050" dirty="0"/>
              <a:t>Consiste en seleccionar aleatoriamente un cierto numero de conglomerados, el necesario para alcanzar el tamaño muestral elegido  y posteriormente todos los elementos de los conglomerados formaran parte de la muestra.</a:t>
            </a:r>
          </a:p>
        </p:txBody>
      </p:sp>
      <p:sp>
        <p:nvSpPr>
          <p:cNvPr id="27" name="CuadroTexto 26">
            <a:extLst>
              <a:ext uri="{FF2B5EF4-FFF2-40B4-BE49-F238E27FC236}">
                <a16:creationId xmlns:a16="http://schemas.microsoft.com/office/drawing/2014/main" id="{70A47EC5-3A33-464D-B604-FE907A56C942}"/>
              </a:ext>
            </a:extLst>
          </p:cNvPr>
          <p:cNvSpPr txBox="1"/>
          <p:nvPr/>
        </p:nvSpPr>
        <p:spPr>
          <a:xfrm>
            <a:off x="5763931" y="3522973"/>
            <a:ext cx="3932469" cy="1061829"/>
          </a:xfrm>
          <a:prstGeom prst="rect">
            <a:avLst/>
          </a:prstGeom>
          <a:noFill/>
        </p:spPr>
        <p:txBody>
          <a:bodyPr wrap="square" rtlCol="0">
            <a:spAutoFit/>
          </a:bodyPr>
          <a:lstStyle/>
          <a:p>
            <a:r>
              <a:rPr lang="es-ES" sz="1050" dirty="0"/>
              <a:t>La muestra se atribuye según los métodos de afijación o distribución:</a:t>
            </a:r>
          </a:p>
          <a:p>
            <a:endParaRPr lang="es-ES" sz="1050" dirty="0"/>
          </a:p>
          <a:p>
            <a:r>
              <a:rPr lang="es-ES" sz="1050" dirty="0"/>
              <a:t>Puede ser igual en todos los estratos.</a:t>
            </a:r>
          </a:p>
          <a:p>
            <a:r>
              <a:rPr lang="es-ES" sz="1050" dirty="0"/>
              <a:t>Puede ser proporcional al tamaño de cada estrato</a:t>
            </a:r>
          </a:p>
          <a:p>
            <a:r>
              <a:rPr lang="es-ES" sz="1050" dirty="0"/>
              <a:t>Puede tener una distribución de Neyman</a:t>
            </a:r>
          </a:p>
          <a:p>
            <a:r>
              <a:rPr lang="es-ES" sz="1050" dirty="0"/>
              <a:t>Distribución optima</a:t>
            </a:r>
            <a:endParaRPr lang="es-MX" sz="1050" dirty="0"/>
          </a:p>
        </p:txBody>
      </p:sp>
      <p:sp>
        <p:nvSpPr>
          <p:cNvPr id="28" name="CuadroTexto 27">
            <a:extLst>
              <a:ext uri="{FF2B5EF4-FFF2-40B4-BE49-F238E27FC236}">
                <a16:creationId xmlns:a16="http://schemas.microsoft.com/office/drawing/2014/main" id="{3E1927F3-569C-4B5F-B509-6C339906495D}"/>
              </a:ext>
            </a:extLst>
          </p:cNvPr>
          <p:cNvSpPr txBox="1"/>
          <p:nvPr/>
        </p:nvSpPr>
        <p:spPr>
          <a:xfrm>
            <a:off x="5763931" y="703597"/>
            <a:ext cx="4054111" cy="1384995"/>
          </a:xfrm>
          <a:prstGeom prst="rect">
            <a:avLst/>
          </a:prstGeom>
          <a:noFill/>
        </p:spPr>
        <p:txBody>
          <a:bodyPr wrap="square" rtlCol="0">
            <a:spAutoFit/>
          </a:bodyPr>
          <a:lstStyle/>
          <a:p>
            <a:r>
              <a:rPr lang="es-ES" sz="1050" dirty="0"/>
              <a:t>Tiene dos variantes este tipo de muestreo:</a:t>
            </a:r>
          </a:p>
          <a:p>
            <a:endParaRPr lang="es-ES" sz="1050" dirty="0"/>
          </a:p>
          <a:p>
            <a:pPr marL="171450" indent="-171450">
              <a:buFont typeface="Arial" panose="020B0604020202020204" pitchFamily="34" charset="0"/>
              <a:buChar char="•"/>
            </a:pPr>
            <a:r>
              <a:rPr lang="es-ES" sz="1050" dirty="0"/>
              <a:t>MAS con remplazo: Los elementos seleccionados se vuelven a la población y pueden ser elegidos de nuevo, eventos independientes.</a:t>
            </a:r>
          </a:p>
          <a:p>
            <a:pPr marL="171450" indent="-171450">
              <a:buFont typeface="Arial" panose="020B0604020202020204" pitchFamily="34" charset="0"/>
              <a:buChar char="•"/>
            </a:pPr>
            <a:endParaRPr lang="es-ES" sz="1050" dirty="0"/>
          </a:p>
          <a:p>
            <a:pPr marL="171450" indent="-171450">
              <a:buFont typeface="Arial" panose="020B0604020202020204" pitchFamily="34" charset="0"/>
              <a:buChar char="•"/>
            </a:pPr>
            <a:r>
              <a:rPr lang="es-ES" sz="1050" dirty="0"/>
              <a:t>MAS sin remplazo: Los elementos seleccionados no vuelven a la población y no pueden ser elegidos de nuevo, cada miembro de la población solo puede seleccionarse una vez.</a:t>
            </a:r>
            <a:endParaRPr lang="es-MX" sz="1050" dirty="0"/>
          </a:p>
        </p:txBody>
      </p:sp>
      <p:pic>
        <p:nvPicPr>
          <p:cNvPr id="29" name="Imagen 28">
            <a:extLst>
              <a:ext uri="{FF2B5EF4-FFF2-40B4-BE49-F238E27FC236}">
                <a16:creationId xmlns:a16="http://schemas.microsoft.com/office/drawing/2014/main" id="{CE5BDABA-D14F-42B3-B373-C9E00E193789}"/>
              </a:ext>
            </a:extLst>
          </p:cNvPr>
          <p:cNvPicPr/>
          <p:nvPr/>
        </p:nvPicPr>
        <p:blipFill>
          <a:blip r:embed="rId2"/>
          <a:stretch>
            <a:fillRect/>
          </a:stretch>
        </p:blipFill>
        <p:spPr>
          <a:xfrm>
            <a:off x="7790986" y="2425296"/>
            <a:ext cx="2537144" cy="654491"/>
          </a:xfrm>
          <a:prstGeom prst="rect">
            <a:avLst/>
          </a:prstGeom>
        </p:spPr>
      </p:pic>
      <p:sp>
        <p:nvSpPr>
          <p:cNvPr id="30" name="CuadroTexto 29">
            <a:extLst>
              <a:ext uri="{FF2B5EF4-FFF2-40B4-BE49-F238E27FC236}">
                <a16:creationId xmlns:a16="http://schemas.microsoft.com/office/drawing/2014/main" id="{627FB52B-D80D-4E25-B526-190ADB502D45}"/>
              </a:ext>
            </a:extLst>
          </p:cNvPr>
          <p:cNvSpPr txBox="1"/>
          <p:nvPr/>
        </p:nvSpPr>
        <p:spPr>
          <a:xfrm>
            <a:off x="9696400" y="3426124"/>
            <a:ext cx="2329031" cy="1384995"/>
          </a:xfrm>
          <a:prstGeom prst="rect">
            <a:avLst/>
          </a:prstGeom>
          <a:solidFill>
            <a:schemeClr val="tx1">
              <a:lumMod val="25000"/>
              <a:lumOff val="75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s-MX" sz="1050" dirty="0">
                <a:solidFill>
                  <a:schemeClr val="tx1"/>
                </a:solidFill>
              </a:rPr>
              <a:t>Con esto se asegura que todos los estratos de interés estén representados adecuadamente en la muestra, cada estrato funciona independiente y se selecciona una muestra probabilística, los limites de error se establecen para cada población.</a:t>
            </a:r>
          </a:p>
        </p:txBody>
      </p:sp>
    </p:spTree>
    <p:extLst>
      <p:ext uri="{BB962C8B-B14F-4D97-AF65-F5344CB8AC3E}">
        <p14:creationId xmlns:p14="http://schemas.microsoft.com/office/powerpoint/2010/main" val="1693333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0" name="Abrir llave 9">
            <a:extLst>
              <a:ext uri="{FF2B5EF4-FFF2-40B4-BE49-F238E27FC236}">
                <a16:creationId xmlns:a16="http://schemas.microsoft.com/office/drawing/2014/main" id="{A93D9699-BC76-4E2C-83FB-9D06A0EB742D}"/>
              </a:ext>
            </a:extLst>
          </p:cNvPr>
          <p:cNvSpPr/>
          <p:nvPr/>
        </p:nvSpPr>
        <p:spPr>
          <a:xfrm>
            <a:off x="1231872" y="919127"/>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5" name="Abrir llave 14">
            <a:extLst>
              <a:ext uri="{FF2B5EF4-FFF2-40B4-BE49-F238E27FC236}">
                <a16:creationId xmlns:a16="http://schemas.microsoft.com/office/drawing/2014/main" id="{76896053-2D44-46B1-9E27-8076B322C7B4}"/>
              </a:ext>
            </a:extLst>
          </p:cNvPr>
          <p:cNvSpPr/>
          <p:nvPr/>
        </p:nvSpPr>
        <p:spPr>
          <a:xfrm>
            <a:off x="2742861" y="634676"/>
            <a:ext cx="577530" cy="1357860"/>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8" name="Abrir llave 17">
            <a:extLst>
              <a:ext uri="{FF2B5EF4-FFF2-40B4-BE49-F238E27FC236}">
                <a16:creationId xmlns:a16="http://schemas.microsoft.com/office/drawing/2014/main" id="{988CFC4F-6850-4399-894A-42280C4FB918}"/>
              </a:ext>
            </a:extLst>
          </p:cNvPr>
          <p:cNvSpPr/>
          <p:nvPr/>
        </p:nvSpPr>
        <p:spPr>
          <a:xfrm>
            <a:off x="2782346" y="2184645"/>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9" name="Abrir llave 18">
            <a:extLst>
              <a:ext uri="{FF2B5EF4-FFF2-40B4-BE49-F238E27FC236}">
                <a16:creationId xmlns:a16="http://schemas.microsoft.com/office/drawing/2014/main" id="{CA1E3B48-3E37-4C18-8F22-3794870DF87E}"/>
              </a:ext>
            </a:extLst>
          </p:cNvPr>
          <p:cNvSpPr/>
          <p:nvPr/>
        </p:nvSpPr>
        <p:spPr>
          <a:xfrm>
            <a:off x="2773358" y="3545854"/>
            <a:ext cx="392999" cy="1114041"/>
          </a:xfrm>
          <a:prstGeom prst="leftBrace">
            <a:avLst>
              <a:gd name="adj1" fmla="val 0"/>
              <a:gd name="adj2" fmla="val 50000"/>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0" name="Abrir llave 19">
            <a:extLst>
              <a:ext uri="{FF2B5EF4-FFF2-40B4-BE49-F238E27FC236}">
                <a16:creationId xmlns:a16="http://schemas.microsoft.com/office/drawing/2014/main" id="{4E7C8FC9-5807-47E1-8527-8753DBBA819E}"/>
              </a:ext>
            </a:extLst>
          </p:cNvPr>
          <p:cNvSpPr/>
          <p:nvPr/>
        </p:nvSpPr>
        <p:spPr>
          <a:xfrm>
            <a:off x="2857022" y="4848886"/>
            <a:ext cx="309335" cy="1311984"/>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31" name="Título 1">
            <a:extLst>
              <a:ext uri="{FF2B5EF4-FFF2-40B4-BE49-F238E27FC236}">
                <a16:creationId xmlns:a16="http://schemas.microsoft.com/office/drawing/2014/main" id="{BCD7E2AE-6E1D-4ACA-BADC-0476F8E35F2F}"/>
              </a:ext>
            </a:extLst>
          </p:cNvPr>
          <p:cNvSpPr txBox="1">
            <a:spLocks/>
          </p:cNvSpPr>
          <p:nvPr/>
        </p:nvSpPr>
        <p:spPr>
          <a:xfrm>
            <a:off x="26122" y="3037250"/>
            <a:ext cx="1267026" cy="7956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1800" dirty="0">
                <a:latin typeface="+mn-lt"/>
              </a:rPr>
              <a:t>Muestreos por etapas.</a:t>
            </a:r>
            <a:endParaRPr lang="es-MX" sz="1800" dirty="0"/>
          </a:p>
        </p:txBody>
      </p:sp>
      <p:sp>
        <p:nvSpPr>
          <p:cNvPr id="32" name="CuadroTexto 31">
            <a:extLst>
              <a:ext uri="{FF2B5EF4-FFF2-40B4-BE49-F238E27FC236}">
                <a16:creationId xmlns:a16="http://schemas.microsoft.com/office/drawing/2014/main" id="{0B2C96EE-308A-4DB2-BCB9-2F3F3D647D5F}"/>
              </a:ext>
            </a:extLst>
          </p:cNvPr>
          <p:cNvSpPr txBox="1"/>
          <p:nvPr/>
        </p:nvSpPr>
        <p:spPr>
          <a:xfrm>
            <a:off x="1795633" y="1209589"/>
            <a:ext cx="1184094" cy="461665"/>
          </a:xfrm>
          <a:prstGeom prst="rect">
            <a:avLst/>
          </a:prstGeom>
          <a:noFill/>
        </p:spPr>
        <p:txBody>
          <a:bodyPr wrap="square">
            <a:spAutoFit/>
          </a:bodyPr>
          <a:lstStyle/>
          <a:p>
            <a:pPr algn="just">
              <a:buClr>
                <a:srgbClr val="182B47"/>
              </a:buClr>
            </a:pPr>
            <a:r>
              <a:rPr lang="es-MX" sz="1200" b="1" dirty="0">
                <a:solidFill>
                  <a:srgbClr val="182B47"/>
                </a:solidFill>
              </a:rPr>
              <a:t>Muestreo multietapico </a:t>
            </a:r>
          </a:p>
        </p:txBody>
      </p:sp>
      <p:sp>
        <p:nvSpPr>
          <p:cNvPr id="33" name="Marcador de contenido 2">
            <a:extLst>
              <a:ext uri="{FF2B5EF4-FFF2-40B4-BE49-F238E27FC236}">
                <a16:creationId xmlns:a16="http://schemas.microsoft.com/office/drawing/2014/main" id="{AA4C136A-9361-40E6-9FB3-3517898250BF}"/>
              </a:ext>
            </a:extLst>
          </p:cNvPr>
          <p:cNvSpPr txBox="1">
            <a:spLocks/>
          </p:cNvSpPr>
          <p:nvPr/>
        </p:nvSpPr>
        <p:spPr>
          <a:xfrm>
            <a:off x="3240201" y="836662"/>
            <a:ext cx="5522850" cy="953888"/>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600" dirty="0">
                <a:solidFill>
                  <a:srgbClr val="182B47"/>
                </a:solidFill>
              </a:rPr>
              <a:t>E</a:t>
            </a:r>
            <a:r>
              <a:rPr lang="es-MX" sz="1600" b="1" dirty="0">
                <a:solidFill>
                  <a:srgbClr val="182B47"/>
                </a:solidFill>
              </a:rPr>
              <a:t>s</a:t>
            </a:r>
            <a:r>
              <a:rPr lang="es-MX" sz="1600" dirty="0">
                <a:solidFill>
                  <a:srgbClr val="182B47"/>
                </a:solidFill>
              </a:rPr>
              <a:t> cuando el muestreo por conglomerados se prosigue en el análisis y dentro de cada conglomerado se vuelven a seleccionar, también toma forma aleatoria, nuevos subconglomerados, así sucesivamente hasta seleccionar las ultimas unidades de muestreo, las etapas dependen del tamaño de la población. </a:t>
            </a:r>
          </a:p>
          <a:p>
            <a:pPr algn="just">
              <a:buClr>
                <a:srgbClr val="182B47"/>
              </a:buClr>
            </a:pPr>
            <a:endParaRPr lang="es-MX" sz="1700" b="1" dirty="0">
              <a:solidFill>
                <a:srgbClr val="182B47"/>
              </a:solidFill>
            </a:endParaRP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34" name="CuadroTexto 33">
            <a:extLst>
              <a:ext uri="{FF2B5EF4-FFF2-40B4-BE49-F238E27FC236}">
                <a16:creationId xmlns:a16="http://schemas.microsoft.com/office/drawing/2014/main" id="{E5769E5C-205A-46A5-B034-8D300D906398}"/>
              </a:ext>
            </a:extLst>
          </p:cNvPr>
          <p:cNvSpPr txBox="1"/>
          <p:nvPr/>
        </p:nvSpPr>
        <p:spPr>
          <a:xfrm>
            <a:off x="1841888" y="2500781"/>
            <a:ext cx="968192" cy="584775"/>
          </a:xfrm>
          <a:prstGeom prst="rect">
            <a:avLst/>
          </a:prstGeom>
          <a:noFill/>
        </p:spPr>
        <p:txBody>
          <a:bodyPr wrap="square">
            <a:spAutoFit/>
          </a:bodyPr>
          <a:lstStyle/>
          <a:p>
            <a:pPr algn="just">
              <a:buClr>
                <a:srgbClr val="182B47"/>
              </a:buClr>
            </a:pPr>
            <a:r>
              <a:rPr lang="es-MX" sz="1400" b="1" dirty="0">
                <a:solidFill>
                  <a:srgbClr val="182B47"/>
                </a:solidFill>
              </a:rPr>
              <a:t>Muestreo multifase</a:t>
            </a:r>
            <a:r>
              <a:rPr lang="es-MX" sz="1800" b="1" dirty="0">
                <a:solidFill>
                  <a:srgbClr val="182B47"/>
                </a:solidFill>
              </a:rPr>
              <a:t> </a:t>
            </a:r>
          </a:p>
        </p:txBody>
      </p:sp>
      <p:sp>
        <p:nvSpPr>
          <p:cNvPr id="35" name="Marcador de contenido 2">
            <a:extLst>
              <a:ext uri="{FF2B5EF4-FFF2-40B4-BE49-F238E27FC236}">
                <a16:creationId xmlns:a16="http://schemas.microsoft.com/office/drawing/2014/main" id="{6E6CD305-9ADE-46A8-B290-B4C0DBB7129B}"/>
              </a:ext>
            </a:extLst>
          </p:cNvPr>
          <p:cNvSpPr txBox="1">
            <a:spLocks/>
          </p:cNvSpPr>
          <p:nvPr/>
        </p:nvSpPr>
        <p:spPr>
          <a:xfrm>
            <a:off x="3261329" y="2391168"/>
            <a:ext cx="6044007" cy="947346"/>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Se toman dos o mas muestras, estas se extraen del mismo marco y las unidades seleccionadas tienen la misma escritura en cada fase, en esta se recopila información de una muestra grande de unidades y luego una submuestra, recopila información mas detallada.</a:t>
            </a: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36" name="CuadroTexto 35">
            <a:extLst>
              <a:ext uri="{FF2B5EF4-FFF2-40B4-BE49-F238E27FC236}">
                <a16:creationId xmlns:a16="http://schemas.microsoft.com/office/drawing/2014/main" id="{DBC72CA2-82EF-4A83-8D6C-65F6FC2EA626}"/>
              </a:ext>
            </a:extLst>
          </p:cNvPr>
          <p:cNvSpPr txBox="1"/>
          <p:nvPr/>
        </p:nvSpPr>
        <p:spPr>
          <a:xfrm>
            <a:off x="1880502" y="3891673"/>
            <a:ext cx="1099225" cy="523220"/>
          </a:xfrm>
          <a:prstGeom prst="rect">
            <a:avLst/>
          </a:prstGeom>
          <a:noFill/>
        </p:spPr>
        <p:txBody>
          <a:bodyPr wrap="square">
            <a:spAutoFit/>
          </a:bodyPr>
          <a:lstStyle/>
          <a:p>
            <a:pPr algn="just">
              <a:buClr>
                <a:srgbClr val="182B47"/>
              </a:buClr>
            </a:pPr>
            <a:r>
              <a:rPr lang="es-MX" sz="1400" b="1" dirty="0">
                <a:solidFill>
                  <a:srgbClr val="182B47"/>
                </a:solidFill>
              </a:rPr>
              <a:t>Muestreo doble: </a:t>
            </a:r>
          </a:p>
        </p:txBody>
      </p:sp>
      <p:sp>
        <p:nvSpPr>
          <p:cNvPr id="37" name="Marcador de contenido 2">
            <a:extLst>
              <a:ext uri="{FF2B5EF4-FFF2-40B4-BE49-F238E27FC236}">
                <a16:creationId xmlns:a16="http://schemas.microsoft.com/office/drawing/2014/main" id="{B2B9A83D-E6D1-4A5F-BBE1-E2B5F478E8C3}"/>
              </a:ext>
            </a:extLst>
          </p:cNvPr>
          <p:cNvSpPr txBox="1">
            <a:spLocks/>
          </p:cNvSpPr>
          <p:nvPr/>
        </p:nvSpPr>
        <p:spPr>
          <a:xfrm>
            <a:off x="3054139" y="3593882"/>
            <a:ext cx="7793144" cy="1086896"/>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700" b="1" dirty="0">
                <a:solidFill>
                  <a:srgbClr val="182B47"/>
                </a:solidFill>
              </a:rPr>
              <a:t>En la primera etapa</a:t>
            </a:r>
            <a:r>
              <a:rPr lang="es-MX" sz="1700" dirty="0">
                <a:solidFill>
                  <a:srgbClr val="182B47"/>
                </a:solidFill>
              </a:rPr>
              <a:t>: Se seleccionan el primer termino y de forma aleatoria, los conglomerados o áreas.</a:t>
            </a:r>
          </a:p>
          <a:p>
            <a:pPr marL="285750" indent="-285750" algn="just">
              <a:buClr>
                <a:srgbClr val="182B47"/>
              </a:buClr>
              <a:buFont typeface="Arial" panose="020B0604020202020204" pitchFamily="34" charset="0"/>
              <a:buChar char="•"/>
            </a:pPr>
            <a:r>
              <a:rPr lang="es-MX" sz="1700" b="1" dirty="0">
                <a:solidFill>
                  <a:srgbClr val="182B47"/>
                </a:solidFill>
              </a:rPr>
              <a:t>En la segunda etapa: </a:t>
            </a:r>
            <a:r>
              <a:rPr lang="es-MX" sz="1700" dirty="0">
                <a:solidFill>
                  <a:srgbClr val="182B47"/>
                </a:solidFill>
              </a:rPr>
              <a:t>Se seleccionan las unidades ultimas o las mas elementales del conjunto poblacional, sin necesidad de seleccionar ningún otro tipo de unidad intermedia. </a:t>
            </a: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38" name="CuadroTexto 37">
            <a:extLst>
              <a:ext uri="{FF2B5EF4-FFF2-40B4-BE49-F238E27FC236}">
                <a16:creationId xmlns:a16="http://schemas.microsoft.com/office/drawing/2014/main" id="{E4D5002A-734F-4FDD-B4C9-66DF60650174}"/>
              </a:ext>
            </a:extLst>
          </p:cNvPr>
          <p:cNvSpPr txBox="1"/>
          <p:nvPr/>
        </p:nvSpPr>
        <p:spPr>
          <a:xfrm>
            <a:off x="1931859" y="5120193"/>
            <a:ext cx="996510" cy="584775"/>
          </a:xfrm>
          <a:prstGeom prst="rect">
            <a:avLst/>
          </a:prstGeom>
          <a:noFill/>
        </p:spPr>
        <p:txBody>
          <a:bodyPr wrap="square">
            <a:spAutoFit/>
          </a:bodyPr>
          <a:lstStyle/>
          <a:p>
            <a:pPr algn="just">
              <a:buClr>
                <a:srgbClr val="182B47"/>
              </a:buClr>
            </a:pPr>
            <a:r>
              <a:rPr lang="es-MX" sz="1400" b="1" dirty="0">
                <a:solidFill>
                  <a:srgbClr val="182B47"/>
                </a:solidFill>
              </a:rPr>
              <a:t>Muestreo doble</a:t>
            </a:r>
            <a:r>
              <a:rPr lang="es-MX" sz="1800" b="1" dirty="0">
                <a:solidFill>
                  <a:srgbClr val="182B47"/>
                </a:solidFill>
              </a:rPr>
              <a:t> </a:t>
            </a:r>
          </a:p>
        </p:txBody>
      </p:sp>
      <p:sp>
        <p:nvSpPr>
          <p:cNvPr id="39" name="CuadroTexto 38">
            <a:extLst>
              <a:ext uri="{FF2B5EF4-FFF2-40B4-BE49-F238E27FC236}">
                <a16:creationId xmlns:a16="http://schemas.microsoft.com/office/drawing/2014/main" id="{684CB7D5-8BD1-4187-A3CB-E5DF2D478549}"/>
              </a:ext>
            </a:extLst>
          </p:cNvPr>
          <p:cNvSpPr txBox="1"/>
          <p:nvPr/>
        </p:nvSpPr>
        <p:spPr>
          <a:xfrm>
            <a:off x="3151970" y="5120193"/>
            <a:ext cx="3135649" cy="830997"/>
          </a:xfrm>
          <a:prstGeom prst="rect">
            <a:avLst/>
          </a:prstGeom>
          <a:noFill/>
        </p:spPr>
        <p:txBody>
          <a:bodyPr wrap="square">
            <a:spAutoFit/>
          </a:bodyPr>
          <a:lstStyle/>
          <a:p>
            <a:pPr algn="just">
              <a:buClr>
                <a:srgbClr val="182B47"/>
              </a:buClr>
            </a:pPr>
            <a:r>
              <a:rPr lang="es-MX" sz="1200" dirty="0">
                <a:solidFill>
                  <a:srgbClr val="182B47"/>
                </a:solidFill>
              </a:rPr>
              <a:t>Es el mas común, aunque puede tener mas fases, el diseño y las estimaciones de la muestra se vuelve mas complicado entre mas fases tenga.</a:t>
            </a:r>
          </a:p>
        </p:txBody>
      </p:sp>
      <p:sp>
        <p:nvSpPr>
          <p:cNvPr id="40" name="Abrir llave 39">
            <a:extLst>
              <a:ext uri="{FF2B5EF4-FFF2-40B4-BE49-F238E27FC236}">
                <a16:creationId xmlns:a16="http://schemas.microsoft.com/office/drawing/2014/main" id="{A57F6146-6405-4EF8-9A57-9BE8406F122E}"/>
              </a:ext>
            </a:extLst>
          </p:cNvPr>
          <p:cNvSpPr/>
          <p:nvPr/>
        </p:nvSpPr>
        <p:spPr>
          <a:xfrm>
            <a:off x="6356552" y="4764494"/>
            <a:ext cx="309335" cy="1311984"/>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42" name="CuadroTexto 41">
            <a:extLst>
              <a:ext uri="{FF2B5EF4-FFF2-40B4-BE49-F238E27FC236}">
                <a16:creationId xmlns:a16="http://schemas.microsoft.com/office/drawing/2014/main" id="{09428057-8BF8-4AEC-BF50-60B68964EF0F}"/>
              </a:ext>
            </a:extLst>
          </p:cNvPr>
          <p:cNvSpPr txBox="1"/>
          <p:nvPr/>
        </p:nvSpPr>
        <p:spPr>
          <a:xfrm>
            <a:off x="6813880" y="4691483"/>
            <a:ext cx="4825662" cy="1384995"/>
          </a:xfrm>
          <a:prstGeom prst="rect">
            <a:avLst/>
          </a:prstGeom>
          <a:noFill/>
        </p:spPr>
        <p:txBody>
          <a:bodyPr wrap="square">
            <a:spAutoFit/>
          </a:bodyPr>
          <a:lstStyle/>
          <a:p>
            <a:pPr algn="just">
              <a:buClr>
                <a:srgbClr val="182B47"/>
              </a:buClr>
            </a:pPr>
            <a:r>
              <a:rPr lang="es-MX" sz="1200" b="1" dirty="0">
                <a:solidFill>
                  <a:srgbClr val="182B47"/>
                </a:solidFill>
              </a:rPr>
              <a:t>Primera fase</a:t>
            </a:r>
            <a:r>
              <a:rPr lang="es-MX" sz="1200" dirty="0">
                <a:solidFill>
                  <a:srgbClr val="182B47"/>
                </a:solidFill>
              </a:rPr>
              <a:t>: Se selecciona una muestra Sa grande de unidades usando el diseño muestral simple (para estas unidades se recolecta información auxiliar cuya obtención es sencilla.)</a:t>
            </a:r>
          </a:p>
          <a:p>
            <a:pPr algn="just">
              <a:buClr>
                <a:srgbClr val="182B47"/>
              </a:buClr>
            </a:pPr>
            <a:endParaRPr lang="es-MX" sz="1200" dirty="0">
              <a:solidFill>
                <a:srgbClr val="182B47"/>
              </a:solidFill>
            </a:endParaRPr>
          </a:p>
          <a:p>
            <a:pPr algn="just">
              <a:buClr>
                <a:srgbClr val="182B47"/>
              </a:buClr>
            </a:pPr>
            <a:r>
              <a:rPr lang="es-MX" sz="1200" b="1" dirty="0">
                <a:solidFill>
                  <a:srgbClr val="182B47"/>
                </a:solidFill>
              </a:rPr>
              <a:t>Segunda fase: </a:t>
            </a:r>
            <a:r>
              <a:rPr lang="es-MX" sz="1200" dirty="0">
                <a:solidFill>
                  <a:srgbClr val="182B47"/>
                </a:solidFill>
              </a:rPr>
              <a:t>Se selecciona una muestra s proveniente de Sa con un diseño muestral condicional a la primera fase, los indicadores objetivo se registran para las unidades de la segunda muestra.</a:t>
            </a:r>
            <a:endParaRPr lang="es-MX" sz="1200" b="1" dirty="0">
              <a:solidFill>
                <a:srgbClr val="182B47"/>
              </a:solidFill>
            </a:endParaRPr>
          </a:p>
        </p:txBody>
      </p:sp>
      <p:sp>
        <p:nvSpPr>
          <p:cNvPr id="43" name="Título 1">
            <a:extLst>
              <a:ext uri="{FF2B5EF4-FFF2-40B4-BE49-F238E27FC236}">
                <a16:creationId xmlns:a16="http://schemas.microsoft.com/office/drawing/2014/main" id="{A408199B-938B-4E21-B642-75A17430FDC4}"/>
              </a:ext>
            </a:extLst>
          </p:cNvPr>
          <p:cNvSpPr txBox="1">
            <a:spLocks/>
          </p:cNvSpPr>
          <p:nvPr/>
        </p:nvSpPr>
        <p:spPr>
          <a:xfrm>
            <a:off x="2357309" y="12360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Técnicas de Muestreo por etapas.</a:t>
            </a:r>
          </a:p>
          <a:p>
            <a:endParaRPr lang="es-MX" dirty="0"/>
          </a:p>
        </p:txBody>
      </p:sp>
    </p:spTree>
    <p:extLst>
      <p:ext uri="{BB962C8B-B14F-4D97-AF65-F5344CB8AC3E}">
        <p14:creationId xmlns:p14="http://schemas.microsoft.com/office/powerpoint/2010/main" val="3933355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3359696" y="-70691"/>
            <a:ext cx="6480720" cy="7956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2800" dirty="0">
                <a:latin typeface="+mn-lt"/>
              </a:rPr>
              <a:t>Muestreo con Mediciones Repetidas.</a:t>
            </a:r>
            <a:endParaRPr lang="es-MX" sz="2800" dirty="0"/>
          </a:p>
        </p:txBody>
      </p:sp>
      <p:sp>
        <p:nvSpPr>
          <p:cNvPr id="7" name="Marcador de contenido 2">
            <a:extLst>
              <a:ext uri="{FF2B5EF4-FFF2-40B4-BE49-F238E27FC236}">
                <a16:creationId xmlns:a16="http://schemas.microsoft.com/office/drawing/2014/main" id="{186D9D18-449E-4685-89BC-EF6EBD4353EE}"/>
              </a:ext>
            </a:extLst>
          </p:cNvPr>
          <p:cNvSpPr txBox="1">
            <a:spLocks/>
          </p:cNvSpPr>
          <p:nvPr/>
        </p:nvSpPr>
        <p:spPr>
          <a:xfrm>
            <a:off x="3928733" y="858399"/>
            <a:ext cx="7840872" cy="1217771"/>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Mide el comportamiento de una muestra probabilística a través de periodos, se busca analizar datos del crecimiento o tendencia a lo largo del tiempo de los objetivos, se selecciona una muestra probabilística y las mismas unidades se excluyen en varios periodos, cuando se usa un panel rotante, una proporción de unidades se excluyen de la muestra y se remplazan por otras unidades.</a:t>
            </a:r>
          </a:p>
          <a:p>
            <a:pPr algn="just">
              <a:buClr>
                <a:srgbClr val="182B47"/>
              </a:buClr>
            </a:pPr>
            <a:endParaRPr lang="es-MX" sz="1700" b="1" dirty="0">
              <a:solidFill>
                <a:srgbClr val="182B47"/>
              </a:solidFill>
            </a:endParaRP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8" name="Marcador de contenido 2">
            <a:extLst>
              <a:ext uri="{FF2B5EF4-FFF2-40B4-BE49-F238E27FC236}">
                <a16:creationId xmlns:a16="http://schemas.microsoft.com/office/drawing/2014/main" id="{3A139861-B897-46F1-A77E-C565F695639F}"/>
              </a:ext>
            </a:extLst>
          </p:cNvPr>
          <p:cNvSpPr txBox="1">
            <a:spLocks/>
          </p:cNvSpPr>
          <p:nvPr/>
        </p:nvSpPr>
        <p:spPr>
          <a:xfrm>
            <a:off x="3704999" y="2751975"/>
            <a:ext cx="7758598" cy="938449"/>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Es la mezcla de las muestras independientes seleccionadas sucesivamente y una muestra longitudinal, donde una fracción de muestra se remplaza en cada ocasión que se lleva a cabo la muestra, se busca tener estimaciones a niveles agregados.</a:t>
            </a:r>
          </a:p>
          <a:p>
            <a:pPr algn="just">
              <a:buClr>
                <a:srgbClr val="182B47"/>
              </a:buClr>
            </a:pPr>
            <a:endParaRPr lang="es-MX" sz="1900" b="1" dirty="0">
              <a:solidFill>
                <a:srgbClr val="182B47"/>
              </a:solidFill>
            </a:endParaRPr>
          </a:p>
        </p:txBody>
      </p:sp>
      <p:sp>
        <p:nvSpPr>
          <p:cNvPr id="9" name="Marcador de contenido 2">
            <a:extLst>
              <a:ext uri="{FF2B5EF4-FFF2-40B4-BE49-F238E27FC236}">
                <a16:creationId xmlns:a16="http://schemas.microsoft.com/office/drawing/2014/main" id="{328DE010-5F4A-4CA8-B141-DABEB5C23F62}"/>
              </a:ext>
            </a:extLst>
          </p:cNvPr>
          <p:cNvSpPr txBox="1">
            <a:spLocks/>
          </p:cNvSpPr>
          <p:nvPr/>
        </p:nvSpPr>
        <p:spPr>
          <a:xfrm>
            <a:off x="3924031" y="4393009"/>
            <a:ext cx="7758599" cy="892292"/>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Se usa información auxiliar y genera probabilidades de selección distintas, es parte de los diseños de probabilidades de selección desiguales, las varianzas de las estimaciones pueden reducirse en relación a un diseño muestral con probabilidades iguales.</a:t>
            </a:r>
            <a:endParaRPr lang="es-MX" sz="1700" b="1" dirty="0">
              <a:solidFill>
                <a:srgbClr val="182B47"/>
              </a:solidFill>
            </a:endParaRPr>
          </a:p>
          <a:p>
            <a:pPr algn="just">
              <a:buClr>
                <a:srgbClr val="182B47"/>
              </a:buClr>
            </a:pPr>
            <a:endParaRPr lang="es-MX" sz="1900" b="1" dirty="0">
              <a:solidFill>
                <a:srgbClr val="182B47"/>
              </a:solidFill>
            </a:endParaRPr>
          </a:p>
        </p:txBody>
      </p:sp>
      <p:sp>
        <p:nvSpPr>
          <p:cNvPr id="11" name="Título 1">
            <a:extLst>
              <a:ext uri="{FF2B5EF4-FFF2-40B4-BE49-F238E27FC236}">
                <a16:creationId xmlns:a16="http://schemas.microsoft.com/office/drawing/2014/main" id="{FA8CEC78-FCA9-44C1-80A1-5D3459FECB6F}"/>
              </a:ext>
            </a:extLst>
          </p:cNvPr>
          <p:cNvSpPr txBox="1">
            <a:spLocks/>
          </p:cNvSpPr>
          <p:nvPr/>
        </p:nvSpPr>
        <p:spPr>
          <a:xfrm>
            <a:off x="152044" y="3103723"/>
            <a:ext cx="1280769" cy="7956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1400" dirty="0">
                <a:latin typeface="+mn-lt"/>
              </a:rPr>
              <a:t>Muestreo con Mediciones Repetidas</a:t>
            </a:r>
            <a:endParaRPr lang="es-MX" sz="1400" dirty="0"/>
          </a:p>
        </p:txBody>
      </p:sp>
      <p:sp>
        <p:nvSpPr>
          <p:cNvPr id="12" name="Abrir llave 11">
            <a:extLst>
              <a:ext uri="{FF2B5EF4-FFF2-40B4-BE49-F238E27FC236}">
                <a16:creationId xmlns:a16="http://schemas.microsoft.com/office/drawing/2014/main" id="{250C64CE-23B2-45BC-B5FA-575D7928A86E}"/>
              </a:ext>
            </a:extLst>
          </p:cNvPr>
          <p:cNvSpPr/>
          <p:nvPr/>
        </p:nvSpPr>
        <p:spPr>
          <a:xfrm>
            <a:off x="1348987" y="959457"/>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3" name="CuadroTexto 12">
            <a:extLst>
              <a:ext uri="{FF2B5EF4-FFF2-40B4-BE49-F238E27FC236}">
                <a16:creationId xmlns:a16="http://schemas.microsoft.com/office/drawing/2014/main" id="{EC96ADC8-BF11-42C7-B614-26BD4AE3DDBB}"/>
              </a:ext>
            </a:extLst>
          </p:cNvPr>
          <p:cNvSpPr txBox="1"/>
          <p:nvPr/>
        </p:nvSpPr>
        <p:spPr>
          <a:xfrm>
            <a:off x="1998258" y="1152331"/>
            <a:ext cx="1381822" cy="523220"/>
          </a:xfrm>
          <a:prstGeom prst="rect">
            <a:avLst/>
          </a:prstGeom>
          <a:noFill/>
        </p:spPr>
        <p:txBody>
          <a:bodyPr wrap="square">
            <a:spAutoFit/>
          </a:bodyPr>
          <a:lstStyle/>
          <a:p>
            <a:pPr algn="just">
              <a:buClr>
                <a:srgbClr val="182B47"/>
              </a:buClr>
            </a:pPr>
            <a:r>
              <a:rPr lang="es-MX" sz="1400" b="1" dirty="0">
                <a:solidFill>
                  <a:srgbClr val="182B47"/>
                </a:solidFill>
              </a:rPr>
              <a:t>Muestreo longitudinal: </a:t>
            </a:r>
          </a:p>
        </p:txBody>
      </p:sp>
      <p:sp>
        <p:nvSpPr>
          <p:cNvPr id="14" name="CuadroTexto 13">
            <a:extLst>
              <a:ext uri="{FF2B5EF4-FFF2-40B4-BE49-F238E27FC236}">
                <a16:creationId xmlns:a16="http://schemas.microsoft.com/office/drawing/2014/main" id="{E03E665C-B3C5-4F63-981A-CFC66D810C8F}"/>
              </a:ext>
            </a:extLst>
          </p:cNvPr>
          <p:cNvSpPr txBox="1"/>
          <p:nvPr/>
        </p:nvSpPr>
        <p:spPr>
          <a:xfrm>
            <a:off x="1976971" y="2978351"/>
            <a:ext cx="1245301" cy="523220"/>
          </a:xfrm>
          <a:prstGeom prst="rect">
            <a:avLst/>
          </a:prstGeom>
          <a:noFill/>
        </p:spPr>
        <p:txBody>
          <a:bodyPr wrap="square">
            <a:spAutoFit/>
          </a:bodyPr>
          <a:lstStyle/>
          <a:p>
            <a:pPr algn="just">
              <a:buClr>
                <a:srgbClr val="182B47"/>
              </a:buClr>
            </a:pPr>
            <a:r>
              <a:rPr lang="es-MX" sz="1400" b="1" dirty="0">
                <a:solidFill>
                  <a:srgbClr val="182B47"/>
                </a:solidFill>
              </a:rPr>
              <a:t>Muestreo con panel rotante:</a:t>
            </a:r>
          </a:p>
        </p:txBody>
      </p:sp>
      <p:sp>
        <p:nvSpPr>
          <p:cNvPr id="15" name="Abrir llave 14">
            <a:extLst>
              <a:ext uri="{FF2B5EF4-FFF2-40B4-BE49-F238E27FC236}">
                <a16:creationId xmlns:a16="http://schemas.microsoft.com/office/drawing/2014/main" id="{2BFFA4B3-FEA3-4A18-98F2-F2DA5EEDDFEC}"/>
              </a:ext>
            </a:extLst>
          </p:cNvPr>
          <p:cNvSpPr/>
          <p:nvPr/>
        </p:nvSpPr>
        <p:spPr>
          <a:xfrm>
            <a:off x="3280556" y="890351"/>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6" name="Abrir llave 15">
            <a:extLst>
              <a:ext uri="{FF2B5EF4-FFF2-40B4-BE49-F238E27FC236}">
                <a16:creationId xmlns:a16="http://schemas.microsoft.com/office/drawing/2014/main" id="{22D60252-70EB-4D74-9487-A1E8E3D64D7A}"/>
              </a:ext>
            </a:extLst>
          </p:cNvPr>
          <p:cNvSpPr/>
          <p:nvPr/>
        </p:nvSpPr>
        <p:spPr>
          <a:xfrm>
            <a:off x="3380057" y="4224131"/>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7" name="CuadroTexto 16">
            <a:extLst>
              <a:ext uri="{FF2B5EF4-FFF2-40B4-BE49-F238E27FC236}">
                <a16:creationId xmlns:a16="http://schemas.microsoft.com/office/drawing/2014/main" id="{C874160B-AB10-40AC-8607-6AA8E32C4FDD}"/>
              </a:ext>
            </a:extLst>
          </p:cNvPr>
          <p:cNvSpPr txBox="1"/>
          <p:nvPr/>
        </p:nvSpPr>
        <p:spPr>
          <a:xfrm>
            <a:off x="1976971" y="4352797"/>
            <a:ext cx="1381822" cy="954107"/>
          </a:xfrm>
          <a:prstGeom prst="rect">
            <a:avLst/>
          </a:prstGeom>
          <a:noFill/>
        </p:spPr>
        <p:txBody>
          <a:bodyPr wrap="square">
            <a:spAutoFit/>
          </a:bodyPr>
          <a:lstStyle/>
          <a:p>
            <a:pPr algn="just">
              <a:buClr>
                <a:srgbClr val="182B47"/>
              </a:buClr>
            </a:pPr>
            <a:r>
              <a:rPr lang="es-MX" sz="1400" b="1" dirty="0">
                <a:solidFill>
                  <a:srgbClr val="182B47"/>
                </a:solidFill>
              </a:rPr>
              <a:t>Muestreo con probabilidades proporcionales al tamaño: </a:t>
            </a:r>
          </a:p>
        </p:txBody>
      </p:sp>
      <p:sp>
        <p:nvSpPr>
          <p:cNvPr id="18" name="Abrir llave 17">
            <a:extLst>
              <a:ext uri="{FF2B5EF4-FFF2-40B4-BE49-F238E27FC236}">
                <a16:creationId xmlns:a16="http://schemas.microsoft.com/office/drawing/2014/main" id="{31B12B8B-7E4A-4929-BA2E-C3502AFB6F12}"/>
              </a:ext>
            </a:extLst>
          </p:cNvPr>
          <p:cNvSpPr/>
          <p:nvPr/>
        </p:nvSpPr>
        <p:spPr>
          <a:xfrm>
            <a:off x="3252083" y="2633869"/>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Tree>
    <p:extLst>
      <p:ext uri="{BB962C8B-B14F-4D97-AF65-F5344CB8AC3E}">
        <p14:creationId xmlns:p14="http://schemas.microsoft.com/office/powerpoint/2010/main" val="1956296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endParaRPr lang="es-MX" dirty="0"/>
          </a:p>
        </p:txBody>
      </p:sp>
      <p:sp>
        <p:nvSpPr>
          <p:cNvPr id="12" name="CuadroTexto 11">
            <a:extLst>
              <a:ext uri="{FF2B5EF4-FFF2-40B4-BE49-F238E27FC236}">
                <a16:creationId xmlns:a16="http://schemas.microsoft.com/office/drawing/2014/main" id="{42EDBF61-7210-41D6-B0BB-A57FCBD2BA6D}"/>
              </a:ext>
            </a:extLst>
          </p:cNvPr>
          <p:cNvSpPr txBox="1"/>
          <p:nvPr/>
        </p:nvSpPr>
        <p:spPr>
          <a:xfrm>
            <a:off x="407368" y="1059120"/>
            <a:ext cx="8372076" cy="2369880"/>
          </a:xfrm>
          <a:prstGeom prst="rect">
            <a:avLst/>
          </a:prstGeom>
          <a:noFill/>
        </p:spPr>
        <p:txBody>
          <a:bodyPr wrap="square">
            <a:spAutoFit/>
          </a:bodyPr>
          <a:lstStyle/>
          <a:p>
            <a:pPr marL="342900" indent="-342900">
              <a:buClr>
                <a:srgbClr val="182B47"/>
              </a:buClr>
              <a:buSzPct val="100000"/>
              <a:buFont typeface="Arial" panose="020B0604020202020204" pitchFamily="34" charset="0"/>
              <a:buChar char="•"/>
            </a:pPr>
            <a:endParaRPr lang="es-MX" sz="1600" dirty="0">
              <a:solidFill>
                <a:srgbClr val="182B47"/>
              </a:solidFill>
            </a:endParaRPr>
          </a:p>
          <a:p>
            <a:pPr marL="342900" indent="-342900">
              <a:buClr>
                <a:srgbClr val="182B47"/>
              </a:buClr>
              <a:buSzPct val="100000"/>
              <a:buFont typeface="Arial" panose="020B0604020202020204" pitchFamily="34" charset="0"/>
              <a:buChar char="•"/>
            </a:pPr>
            <a:r>
              <a:rPr lang="es-MX" sz="1600" dirty="0">
                <a:solidFill>
                  <a:srgbClr val="182B47"/>
                </a:solidFill>
              </a:rPr>
              <a:t>Se usan en vez del muestreo aleatorio simple al ser mas fácil y barato.</a:t>
            </a:r>
          </a:p>
          <a:p>
            <a:pPr marL="342900" indent="-342900">
              <a:buClr>
                <a:srgbClr val="182B47"/>
              </a:buClr>
              <a:buSzPct val="100000"/>
              <a:buFont typeface="Arial" panose="020B0604020202020204" pitchFamily="34" charset="0"/>
              <a:buChar char="•"/>
            </a:pPr>
            <a:r>
              <a:rPr lang="es-MX" sz="1600" dirty="0">
                <a:solidFill>
                  <a:srgbClr val="182B47"/>
                </a:solidFill>
              </a:rPr>
              <a:t>Usan diseños complejos, que usan estratificación, conglomeración, varias etapas o fases de muestreo de probabilidades de selección distintas.</a:t>
            </a:r>
          </a:p>
          <a:p>
            <a:pPr marL="342900" indent="-342900">
              <a:buClr>
                <a:srgbClr val="182B47"/>
              </a:buClr>
              <a:buSzPct val="100000"/>
              <a:buFont typeface="Arial" panose="020B0604020202020204" pitchFamily="34" charset="0"/>
              <a:buChar char="•"/>
            </a:pPr>
            <a:r>
              <a:rPr lang="es-MX" sz="1600" dirty="0">
                <a:solidFill>
                  <a:srgbClr val="182B47"/>
                </a:solidFill>
              </a:rPr>
              <a:t>El objetivo es la minimización de la varianza y disminuir la dificultad de calcular estimaciones muestrales.</a:t>
            </a:r>
          </a:p>
          <a:p>
            <a:pPr marL="342900" indent="-342900">
              <a:buClr>
                <a:srgbClr val="182B47"/>
              </a:buClr>
              <a:buSzPct val="100000"/>
              <a:buFont typeface="Arial" panose="020B0604020202020204" pitchFamily="34" charset="0"/>
              <a:buChar char="•"/>
            </a:pPr>
            <a:r>
              <a:rPr lang="es-MX" sz="1600" dirty="0">
                <a:solidFill>
                  <a:srgbClr val="182B47"/>
                </a:solidFill>
              </a:rPr>
              <a:t>Se busca obtener estimaciones puntuales y de varianza para los parámetros poblacionales de interés. </a:t>
            </a:r>
          </a:p>
          <a:p>
            <a:pPr algn="ctr">
              <a:buClr>
                <a:srgbClr val="182B47"/>
              </a:buClr>
              <a:buSzPct val="100000"/>
            </a:pPr>
            <a:r>
              <a:rPr lang="es-MX" sz="2000" dirty="0">
                <a:solidFill>
                  <a:srgbClr val="182B47"/>
                </a:solidFill>
              </a:rPr>
              <a:t> </a:t>
            </a:r>
          </a:p>
        </p:txBody>
      </p:sp>
      <p:sp>
        <p:nvSpPr>
          <p:cNvPr id="13" name="Título 1">
            <a:extLst>
              <a:ext uri="{FF2B5EF4-FFF2-40B4-BE49-F238E27FC236}">
                <a16:creationId xmlns:a16="http://schemas.microsoft.com/office/drawing/2014/main" id="{A7068F7F-949F-456D-B5AF-99903F412C49}"/>
              </a:ext>
            </a:extLst>
          </p:cNvPr>
          <p:cNvSpPr txBox="1">
            <a:spLocks/>
          </p:cNvSpPr>
          <p:nvPr/>
        </p:nvSpPr>
        <p:spPr>
          <a:xfrm>
            <a:off x="2063552" y="42205"/>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t>Diseños muestrales complejos.</a:t>
            </a:r>
          </a:p>
        </p:txBody>
      </p:sp>
    </p:spTree>
    <p:extLst>
      <p:ext uri="{BB962C8B-B14F-4D97-AF65-F5344CB8AC3E}">
        <p14:creationId xmlns:p14="http://schemas.microsoft.com/office/powerpoint/2010/main" val="4221251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Sector externo</a:t>
            </a:r>
            <a:endParaRPr lang="es-MX" dirty="0"/>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09600" y="1015391"/>
                <a:ext cx="10972800" cy="5118134"/>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just">
                  <a:buClr>
                    <a:srgbClr val="182B47"/>
                  </a:buClr>
                  <a:buFont typeface="Wingdings" panose="05000000000000000000" pitchFamily="2" charset="2"/>
                  <a:buChar char="§"/>
                </a:pPr>
                <a:r>
                  <a:rPr lang="es-MX" sz="2100" b="1" dirty="0">
                    <a:solidFill>
                      <a:srgbClr val="182B47"/>
                    </a:solidFill>
                  </a:rPr>
                  <a:t>Semielasticidades de la balanza comercial </a:t>
                </a:r>
              </a:p>
              <a:p>
                <a:pPr algn="just">
                  <a:spcAft>
                    <a:spcPts val="1200"/>
                  </a:spcAft>
                  <a:buClr>
                    <a:srgbClr val="182B47"/>
                  </a:buClr>
                </a:pPr>
                <a:r>
                  <a:rPr lang="es-MX" sz="1800" dirty="0">
                    <a:solidFill>
                      <a:srgbClr val="182B47"/>
                    </a:solidFill>
                  </a:rPr>
                  <a:t>La semielasticidad de la relación balanza comercial/PIB con respecto a REER, </a:t>
                </a:r>
                <a14:m>
                  <m:oMath xmlns:m="http://schemas.openxmlformats.org/officeDocument/2006/math">
                    <m:r>
                      <a:rPr lang="es-MX" sz="1800" i="1" dirty="0" smtClean="0">
                        <a:solidFill>
                          <a:srgbClr val="182B47"/>
                        </a:solidFill>
                        <a:latin typeface="Cambria Math" panose="02040503050406030204" pitchFamily="18" charset="0"/>
                      </a:rPr>
                      <m:t>𝜂</m:t>
                    </m:r>
                  </m:oMath>
                </a14:m>
                <a:r>
                  <a:rPr lang="es-MX" sz="1800" dirty="0">
                    <a:solidFill>
                      <a:srgbClr val="182B47"/>
                    </a:solidFill>
                  </a:rPr>
                  <a:t>, viene dada por:</a:t>
                </a:r>
              </a:p>
              <a:p>
                <a:pPr algn="just">
                  <a:buClr>
                    <a:srgbClr val="182B47"/>
                  </a:buClr>
                </a:pPr>
                <a:endParaRPr lang="es-MX" sz="1800" i="1" dirty="0">
                  <a:solidFill>
                    <a:srgbClr val="182B47"/>
                  </a:solidFill>
                  <a:latin typeface="Cambria Math" panose="02040503050406030204" pitchFamily="18" charset="0"/>
                </a:endParaRPr>
              </a:p>
              <a:p>
                <a:pPr>
                  <a:buClr>
                    <a:srgbClr val="182B47"/>
                  </a:buClr>
                </a:pPr>
                <a14:m>
                  <m:oMath xmlns:m="http://schemas.openxmlformats.org/officeDocument/2006/math">
                    <m:sSup>
                      <m:sSupPr>
                        <m:ctrlPr>
                          <a:rPr lang="es-MX" sz="1800" i="1" dirty="0">
                            <a:solidFill>
                              <a:srgbClr val="182B47"/>
                            </a:solidFill>
                            <a:latin typeface="Cambria Math" panose="02040503050406030204" pitchFamily="18" charset="0"/>
                          </a:rPr>
                        </m:ctrlPr>
                      </m:sSupPr>
                      <m:e>
                        <m:r>
                          <a:rPr lang="es-MX" sz="1800" i="1" dirty="0">
                            <a:solidFill>
                              <a:srgbClr val="182B47"/>
                            </a:solidFill>
                            <a:latin typeface="Cambria Math" panose="02040503050406030204" pitchFamily="18" charset="0"/>
                          </a:rPr>
                          <m:t>𝜂</m:t>
                        </m:r>
                      </m:e>
                      <m:sup>
                        <m:r>
                          <a:rPr lang="es-MX" sz="1800" b="0" i="1" dirty="0" smtClean="0">
                            <a:solidFill>
                              <a:srgbClr val="182B47"/>
                            </a:solidFill>
                            <a:latin typeface="Cambria Math" panose="02040503050406030204" pitchFamily="18" charset="0"/>
                          </a:rPr>
                          <m:t>𝑇𝐵</m:t>
                        </m:r>
                      </m:sup>
                    </m:sSup>
                    <m:r>
                      <a:rPr lang="es-MX" sz="1800" i="1" dirty="0">
                        <a:solidFill>
                          <a:srgbClr val="182B47"/>
                        </a:solidFill>
                        <a:latin typeface="Cambria Math" panose="02040503050406030204" pitchFamily="18" charset="0"/>
                      </a:rPr>
                      <m:t> </m:t>
                    </m:r>
                    <m:r>
                      <a:rPr lang="es-MX" sz="1800" i="0" dirty="0">
                        <a:solidFill>
                          <a:srgbClr val="182B47"/>
                        </a:solidFill>
                        <a:latin typeface="Cambria Math" panose="02040503050406030204" pitchFamily="18" charset="0"/>
                      </a:rPr>
                      <m:t>=</m:t>
                    </m:r>
                    <m:sSup>
                      <m:sSupPr>
                        <m:ctrlPr>
                          <a:rPr lang="es-MX" sz="1800" i="1" dirty="0">
                            <a:solidFill>
                              <a:srgbClr val="182B47"/>
                            </a:solidFill>
                            <a:latin typeface="Cambria Math" panose="02040503050406030204" pitchFamily="18" charset="0"/>
                          </a:rPr>
                        </m:ctrlPr>
                      </m:sSupPr>
                      <m:e>
                        <m:r>
                          <a:rPr lang="es-MX" sz="1800" i="1" dirty="0">
                            <a:solidFill>
                              <a:srgbClr val="182B47"/>
                            </a:solidFill>
                            <a:latin typeface="Cambria Math" panose="02040503050406030204" pitchFamily="18" charset="0"/>
                          </a:rPr>
                          <m:t>𝜂</m:t>
                        </m:r>
                      </m:e>
                      <m:sup>
                        <m:r>
                          <a:rPr lang="es-MX" sz="1800" b="0" i="1" dirty="0" smtClean="0">
                            <a:solidFill>
                              <a:srgbClr val="182B47"/>
                            </a:solidFill>
                            <a:latin typeface="Cambria Math" panose="02040503050406030204" pitchFamily="18" charset="0"/>
                          </a:rPr>
                          <m:t>𝑋</m:t>
                        </m:r>
                      </m:sup>
                    </m:sSup>
                    <m:sSup>
                      <m:sSupPr>
                        <m:ctrlPr>
                          <a:rPr lang="es-MX" sz="1800" i="1" dirty="0">
                            <a:solidFill>
                              <a:srgbClr val="182B47"/>
                            </a:solidFill>
                            <a:latin typeface="Cambria Math" panose="02040503050406030204" pitchFamily="18" charset="0"/>
                          </a:rPr>
                        </m:ctrlPr>
                      </m:sSupPr>
                      <m:e>
                        <m:r>
                          <a:rPr lang="es-MX" sz="1800" b="0" i="1" dirty="0" smtClean="0">
                            <a:solidFill>
                              <a:srgbClr val="182B47"/>
                            </a:solidFill>
                            <a:latin typeface="Cambria Math" panose="02040503050406030204" pitchFamily="18" charset="0"/>
                          </a:rPr>
                          <m:t>𝑠</m:t>
                        </m:r>
                      </m:e>
                      <m:sup>
                        <m:r>
                          <a:rPr lang="es-MX" sz="1800" b="0" i="1" dirty="0" smtClean="0">
                            <a:solidFill>
                              <a:srgbClr val="182B47"/>
                            </a:solidFill>
                            <a:latin typeface="Cambria Math" panose="02040503050406030204" pitchFamily="18" charset="0"/>
                          </a:rPr>
                          <m:t>𝑋</m:t>
                        </m:r>
                      </m:sup>
                    </m:sSup>
                    <m:r>
                      <a:rPr lang="es-MX" sz="1800" b="0" i="1" dirty="0" smtClean="0">
                        <a:solidFill>
                          <a:srgbClr val="182B47"/>
                        </a:solidFill>
                        <a:latin typeface="Cambria Math" panose="02040503050406030204" pitchFamily="18" charset="0"/>
                      </a:rPr>
                      <m:t>          </m:t>
                    </m:r>
                    <m:r>
                      <a:rPr lang="es-MX" sz="1800" i="0" dirty="0">
                        <a:solidFill>
                          <a:srgbClr val="182B47"/>
                        </a:solidFill>
                        <a:latin typeface="Cambria Math" panose="02040503050406030204" pitchFamily="18" charset="0"/>
                      </a:rPr>
                      <m:t>−</m:t>
                    </m:r>
                  </m:oMath>
                </a14:m>
                <a:r>
                  <a:rPr lang="es-MX" sz="1800" dirty="0">
                    <a:solidFill>
                      <a:srgbClr val="182B47"/>
                    </a:solidFill>
                  </a:rPr>
                  <a:t>           </a:t>
                </a:r>
                <a14:m>
                  <m:oMath xmlns:m="http://schemas.openxmlformats.org/officeDocument/2006/math">
                    <m:sSup>
                      <m:sSupPr>
                        <m:ctrlPr>
                          <a:rPr lang="es-MX" sz="1800" i="1" dirty="0">
                            <a:solidFill>
                              <a:srgbClr val="182B47"/>
                            </a:solidFill>
                            <a:latin typeface="Cambria Math" panose="02040503050406030204" pitchFamily="18" charset="0"/>
                          </a:rPr>
                        </m:ctrlPr>
                      </m:sSupPr>
                      <m:e>
                        <m:r>
                          <a:rPr lang="es-MX" sz="1800" i="1" dirty="0">
                            <a:solidFill>
                              <a:srgbClr val="182B47"/>
                            </a:solidFill>
                            <a:latin typeface="Cambria Math" panose="02040503050406030204" pitchFamily="18" charset="0"/>
                          </a:rPr>
                          <m:t>𝜂</m:t>
                        </m:r>
                      </m:e>
                      <m:sup>
                        <m:r>
                          <a:rPr lang="es-MX" sz="1800" b="0" i="1" dirty="0" smtClean="0">
                            <a:solidFill>
                              <a:srgbClr val="182B47"/>
                            </a:solidFill>
                            <a:latin typeface="Cambria Math" panose="02040503050406030204" pitchFamily="18" charset="0"/>
                          </a:rPr>
                          <m:t>𝑀</m:t>
                        </m:r>
                      </m:sup>
                    </m:sSup>
                    <m:sSup>
                      <m:sSupPr>
                        <m:ctrlPr>
                          <a:rPr lang="es-MX" sz="1800" i="1" dirty="0">
                            <a:solidFill>
                              <a:srgbClr val="182B47"/>
                            </a:solidFill>
                            <a:latin typeface="Cambria Math" panose="02040503050406030204" pitchFamily="18" charset="0"/>
                          </a:rPr>
                        </m:ctrlPr>
                      </m:sSupPr>
                      <m:e>
                        <m:r>
                          <a:rPr lang="es-MX" sz="1800" i="1" dirty="0">
                            <a:solidFill>
                              <a:srgbClr val="182B47"/>
                            </a:solidFill>
                            <a:latin typeface="Cambria Math" panose="02040503050406030204" pitchFamily="18" charset="0"/>
                          </a:rPr>
                          <m:t>𝑠</m:t>
                        </m:r>
                      </m:e>
                      <m:sup>
                        <m:r>
                          <a:rPr lang="es-MX" sz="1800" b="0" i="1" dirty="0" smtClean="0">
                            <a:solidFill>
                              <a:srgbClr val="182B47"/>
                            </a:solidFill>
                            <a:latin typeface="Cambria Math" panose="02040503050406030204" pitchFamily="18" charset="0"/>
                          </a:rPr>
                          <m:t>𝑀</m:t>
                        </m:r>
                      </m:sup>
                    </m:sSup>
                  </m:oMath>
                </a14:m>
                <a:endParaRPr lang="es-MX" sz="1800" dirty="0">
                  <a:solidFill>
                    <a:srgbClr val="182B47"/>
                  </a:solidFill>
                </a:endParaRPr>
              </a:p>
              <a:p>
                <a:pPr algn="just">
                  <a:buClr>
                    <a:srgbClr val="182B47"/>
                  </a:buClr>
                </a:pPr>
                <a:r>
                  <a:rPr lang="es-MX" sz="1800" dirty="0">
                    <a:solidFill>
                      <a:srgbClr val="182B47"/>
                    </a:solidFill>
                  </a:rPr>
                  <a:t>Donde: </a:t>
                </a:r>
              </a:p>
              <a:p>
                <a:pPr algn="just">
                  <a:spcAft>
                    <a:spcPts val="1200"/>
                  </a:spcAft>
                  <a:buClr>
                    <a:srgbClr val="182B47"/>
                  </a:buClr>
                </a:pPr>
                <a:r>
                  <a:rPr lang="es-MX" sz="1800" dirty="0">
                    <a:solidFill>
                      <a:srgbClr val="182B47"/>
                    </a:solidFill>
                  </a:rPr>
                  <a:t>donde </a:t>
                </a:r>
                <a14:m>
                  <m:oMath xmlns:m="http://schemas.openxmlformats.org/officeDocument/2006/math">
                    <m:sSup>
                      <m:sSupPr>
                        <m:ctrlPr>
                          <a:rPr lang="es-MX" sz="1800" i="1" dirty="0">
                            <a:solidFill>
                              <a:srgbClr val="182B47"/>
                            </a:solidFill>
                            <a:latin typeface="Cambria Math" panose="02040503050406030204" pitchFamily="18" charset="0"/>
                          </a:rPr>
                        </m:ctrlPr>
                      </m:sSupPr>
                      <m:e>
                        <m:r>
                          <a:rPr lang="es-MX" sz="1800" i="1" dirty="0">
                            <a:solidFill>
                              <a:srgbClr val="182B47"/>
                            </a:solidFill>
                            <a:latin typeface="Cambria Math" panose="02040503050406030204" pitchFamily="18" charset="0"/>
                          </a:rPr>
                          <m:t>𝜂</m:t>
                        </m:r>
                      </m:e>
                      <m:sup>
                        <m:r>
                          <a:rPr lang="es-MX" sz="1800" i="1" dirty="0">
                            <a:solidFill>
                              <a:srgbClr val="182B47"/>
                            </a:solidFill>
                            <a:latin typeface="Cambria Math" panose="02040503050406030204" pitchFamily="18" charset="0"/>
                          </a:rPr>
                          <m:t>𝑋</m:t>
                        </m:r>
                      </m:sup>
                    </m:sSup>
                    <m:r>
                      <a:rPr lang="es-MX" sz="1800" i="1" dirty="0">
                        <a:solidFill>
                          <a:srgbClr val="182B47"/>
                        </a:solidFill>
                        <a:latin typeface="Cambria Math" panose="02040503050406030204" pitchFamily="18" charset="0"/>
                      </a:rPr>
                      <m:t> </m:t>
                    </m:r>
                  </m:oMath>
                </a14:m>
                <a:r>
                  <a:rPr lang="es-MX" sz="1800" dirty="0">
                    <a:solidFill>
                      <a:srgbClr val="182B47"/>
                    </a:solidFill>
                  </a:rPr>
                  <a:t>y </a:t>
                </a:r>
                <a14:m>
                  <m:oMath xmlns:m="http://schemas.openxmlformats.org/officeDocument/2006/math">
                    <m:sSup>
                      <m:sSupPr>
                        <m:ctrlPr>
                          <a:rPr lang="es-MX" sz="1800" i="1" dirty="0">
                            <a:solidFill>
                              <a:srgbClr val="182B47"/>
                            </a:solidFill>
                            <a:latin typeface="Cambria Math" panose="02040503050406030204" pitchFamily="18" charset="0"/>
                          </a:rPr>
                        </m:ctrlPr>
                      </m:sSupPr>
                      <m:e>
                        <m:r>
                          <a:rPr lang="es-MX" sz="1800" i="1" dirty="0">
                            <a:solidFill>
                              <a:srgbClr val="182B47"/>
                            </a:solidFill>
                            <a:latin typeface="Cambria Math" panose="02040503050406030204" pitchFamily="18" charset="0"/>
                          </a:rPr>
                          <m:t>𝜂</m:t>
                        </m:r>
                      </m:e>
                      <m:sup>
                        <m:r>
                          <a:rPr lang="es-MX" sz="1800" i="1" dirty="0">
                            <a:solidFill>
                              <a:srgbClr val="182B47"/>
                            </a:solidFill>
                            <a:latin typeface="Cambria Math" panose="02040503050406030204" pitchFamily="18" charset="0"/>
                          </a:rPr>
                          <m:t>𝑀</m:t>
                        </m:r>
                      </m:sup>
                    </m:sSup>
                    <m:r>
                      <a:rPr lang="es-MX" sz="1800" i="1" dirty="0">
                        <a:solidFill>
                          <a:srgbClr val="182B47"/>
                        </a:solidFill>
                        <a:latin typeface="Cambria Math" panose="02040503050406030204" pitchFamily="18" charset="0"/>
                      </a:rPr>
                      <m:t> </m:t>
                    </m:r>
                  </m:oMath>
                </a14:m>
                <a:r>
                  <a:rPr lang="es-MX" sz="1800" dirty="0">
                    <a:solidFill>
                      <a:srgbClr val="182B47"/>
                    </a:solidFill>
                  </a:rPr>
                  <a:t>son las elasticidades de las exportaciones e importaciones con respecto a REER y, </a:t>
                </a:r>
                <a14:m>
                  <m:oMath xmlns:m="http://schemas.openxmlformats.org/officeDocument/2006/math">
                    <m:sSup>
                      <m:sSupPr>
                        <m:ctrlPr>
                          <a:rPr lang="es-MX" sz="1800" i="1" dirty="0">
                            <a:solidFill>
                              <a:srgbClr val="182B47"/>
                            </a:solidFill>
                            <a:latin typeface="Cambria Math" panose="02040503050406030204" pitchFamily="18" charset="0"/>
                          </a:rPr>
                        </m:ctrlPr>
                      </m:sSupPr>
                      <m:e>
                        <m:r>
                          <a:rPr lang="es-MX" sz="1800" i="1" dirty="0">
                            <a:solidFill>
                              <a:srgbClr val="182B47"/>
                            </a:solidFill>
                            <a:latin typeface="Cambria Math" panose="02040503050406030204" pitchFamily="18" charset="0"/>
                          </a:rPr>
                          <m:t>𝑠</m:t>
                        </m:r>
                      </m:e>
                      <m:sup>
                        <m:r>
                          <a:rPr lang="es-MX" sz="1800" i="1" dirty="0">
                            <a:solidFill>
                              <a:srgbClr val="182B47"/>
                            </a:solidFill>
                            <a:latin typeface="Cambria Math" panose="02040503050406030204" pitchFamily="18" charset="0"/>
                          </a:rPr>
                          <m:t>𝑀</m:t>
                        </m:r>
                      </m:sup>
                    </m:sSup>
                  </m:oMath>
                </a14:m>
                <a:r>
                  <a:rPr lang="es-MX" sz="1800" dirty="0">
                    <a:solidFill>
                      <a:srgbClr val="182B47"/>
                    </a:solidFill>
                  </a:rPr>
                  <a:t> y </a:t>
                </a:r>
                <a14:m>
                  <m:oMath xmlns:m="http://schemas.openxmlformats.org/officeDocument/2006/math">
                    <m:sSup>
                      <m:sSupPr>
                        <m:ctrlPr>
                          <a:rPr lang="es-MX" sz="1800" i="1" dirty="0">
                            <a:solidFill>
                              <a:srgbClr val="182B47"/>
                            </a:solidFill>
                            <a:latin typeface="Cambria Math" panose="02040503050406030204" pitchFamily="18" charset="0"/>
                          </a:rPr>
                        </m:ctrlPr>
                      </m:sSupPr>
                      <m:e>
                        <m:r>
                          <a:rPr lang="es-MX" sz="1800" i="1" dirty="0">
                            <a:solidFill>
                              <a:srgbClr val="182B47"/>
                            </a:solidFill>
                            <a:latin typeface="Cambria Math" panose="02040503050406030204" pitchFamily="18" charset="0"/>
                          </a:rPr>
                          <m:t>𝑠</m:t>
                        </m:r>
                      </m:e>
                      <m:sup>
                        <m:r>
                          <a:rPr lang="es-MX" sz="1800" i="1" dirty="0">
                            <a:solidFill>
                              <a:srgbClr val="182B47"/>
                            </a:solidFill>
                            <a:latin typeface="Cambria Math" panose="02040503050406030204" pitchFamily="18" charset="0"/>
                          </a:rPr>
                          <m:t>𝑋</m:t>
                        </m:r>
                      </m:sup>
                    </m:sSup>
                    <m:r>
                      <a:rPr lang="es-MX" sz="1800" i="1" dirty="0">
                        <a:solidFill>
                          <a:srgbClr val="182B47"/>
                        </a:solidFill>
                        <a:latin typeface="Cambria Math" panose="02040503050406030204" pitchFamily="18" charset="0"/>
                      </a:rPr>
                      <m:t> </m:t>
                    </m:r>
                  </m:oMath>
                </a14:m>
                <a:r>
                  <a:rPr lang="es-MX" sz="1800" dirty="0">
                    <a:solidFill>
                      <a:srgbClr val="182B47"/>
                    </a:solidFill>
                  </a:rPr>
                  <a:t>son las participaciones nominales de las exportaciones e importaciones con respecto al PIB.</a:t>
                </a:r>
              </a:p>
              <a:p>
                <a:pPr algn="just">
                  <a:spcBef>
                    <a:spcPts val="600"/>
                  </a:spcBef>
                  <a:spcAft>
                    <a:spcPts val="1200"/>
                  </a:spcAft>
                  <a:buClr>
                    <a:srgbClr val="182B47"/>
                  </a:buClr>
                </a:pPr>
                <a:r>
                  <a:rPr lang="es-MX" sz="1800" dirty="0">
                    <a:solidFill>
                      <a:srgbClr val="182B47"/>
                    </a:solidFill>
                  </a:rPr>
                  <a:t>Las ecuaciones dinámicas de exportación (X) e importación (M), con X y M expresadas en USD nominales: </a:t>
                </a:r>
              </a:p>
              <a:p>
                <a:pPr>
                  <a:buClr>
                    <a:srgbClr val="182B47"/>
                  </a:buClr>
                </a:pPr>
                <a14:m>
                  <m:oMath xmlns:m="http://schemas.openxmlformats.org/officeDocument/2006/math">
                    <m:func>
                      <m:funcPr>
                        <m:ctrlPr>
                          <a:rPr lang="es-MX" sz="1800" i="1" dirty="0" smtClean="0">
                            <a:solidFill>
                              <a:srgbClr val="182B47"/>
                            </a:solidFill>
                            <a:latin typeface="Cambria Math" panose="02040503050406030204" pitchFamily="18" charset="0"/>
                          </a:rPr>
                        </m:ctrlPr>
                      </m:funcPr>
                      <m:fName>
                        <m:r>
                          <m:rPr>
                            <m:sty m:val="p"/>
                          </m:rPr>
                          <a:rPr lang="es-MX" sz="1800" dirty="0">
                            <a:solidFill>
                              <a:srgbClr val="182B47"/>
                            </a:solidFill>
                            <a:latin typeface="Cambria Math" panose="02040503050406030204" pitchFamily="18" charset="0"/>
                          </a:rPr>
                          <m:t>ln</m:t>
                        </m:r>
                      </m:fName>
                      <m:e>
                        <m:d>
                          <m:dPr>
                            <m:ctrlPr>
                              <a:rPr lang="es-MX" sz="1800" i="1" dirty="0">
                                <a:solidFill>
                                  <a:srgbClr val="182B47"/>
                                </a:solidFill>
                                <a:latin typeface="Cambria Math" panose="02040503050406030204" pitchFamily="18" charset="0"/>
                              </a:rPr>
                            </m:ctrlPr>
                          </m:dPr>
                          <m:e>
                            <m:sSub>
                              <m:sSubPr>
                                <m:ctrlPr>
                                  <a:rPr lang="es-MX" sz="1800" i="1" dirty="0">
                                    <a:solidFill>
                                      <a:srgbClr val="182B47"/>
                                    </a:solidFill>
                                    <a:latin typeface="Cambria Math" panose="02040503050406030204" pitchFamily="18" charset="0"/>
                                  </a:rPr>
                                </m:ctrlPr>
                              </m:sSubPr>
                              <m:e>
                                <m:r>
                                  <a:rPr lang="es-MX" sz="1800" b="0" i="1" dirty="0" smtClean="0">
                                    <a:solidFill>
                                      <a:srgbClr val="182B47"/>
                                    </a:solidFill>
                                    <a:latin typeface="Cambria Math" panose="02040503050406030204" pitchFamily="18" charset="0"/>
                                  </a:rPr>
                                  <m:t>𝑋</m:t>
                                </m:r>
                              </m:e>
                              <m:sub>
                                <m:r>
                                  <a:rPr lang="es-MX" sz="1800" i="1" dirty="0">
                                    <a:solidFill>
                                      <a:srgbClr val="182B47"/>
                                    </a:solidFill>
                                    <a:latin typeface="Cambria Math" panose="02040503050406030204" pitchFamily="18" charset="0"/>
                                  </a:rPr>
                                  <m:t>𝑖</m:t>
                                </m:r>
                                <m:r>
                                  <a:rPr lang="es-MX" sz="1800" b="0" i="1" dirty="0" smtClean="0">
                                    <a:solidFill>
                                      <a:srgbClr val="182B47"/>
                                    </a:solidFill>
                                    <a:latin typeface="Cambria Math" panose="02040503050406030204" pitchFamily="18" charset="0"/>
                                  </a:rPr>
                                  <m:t>𝑡</m:t>
                                </m:r>
                              </m:sub>
                            </m:sSub>
                          </m:e>
                        </m:d>
                      </m:e>
                    </m:func>
                    <m:r>
                      <a:rPr lang="es-MX" sz="1800" i="0" dirty="0">
                        <a:solidFill>
                          <a:srgbClr val="182B47"/>
                        </a:solidFill>
                        <a:latin typeface="Cambria Math" panose="02040503050406030204" pitchFamily="18" charset="0"/>
                      </a:rPr>
                      <m:t>=</m:t>
                    </m:r>
                    <m:sSubSup>
                      <m:sSubSupPr>
                        <m:ctrlPr>
                          <a:rPr lang="es-MX" sz="1800" i="1" dirty="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𝛴</m:t>
                        </m:r>
                      </m:e>
                      <m:sub>
                        <m:r>
                          <a:rPr lang="es-MX" sz="1800" i="1" dirty="0">
                            <a:solidFill>
                              <a:srgbClr val="182B47"/>
                            </a:solidFill>
                            <a:latin typeface="Cambria Math" panose="02040503050406030204" pitchFamily="18" charset="0"/>
                          </a:rPr>
                          <m:t>𝑗</m:t>
                        </m:r>
                        <m:r>
                          <a:rPr lang="es-MX" sz="1800" i="0" dirty="0">
                            <a:solidFill>
                              <a:srgbClr val="182B47"/>
                            </a:solidFill>
                            <a:latin typeface="Cambria Math" panose="02040503050406030204" pitchFamily="18" charset="0"/>
                          </a:rPr>
                          <m:t>=1</m:t>
                        </m:r>
                      </m:sub>
                      <m:sup>
                        <m:r>
                          <a:rPr lang="es-MX" sz="1800" i="1" dirty="0">
                            <a:solidFill>
                              <a:srgbClr val="182B47"/>
                            </a:solidFill>
                            <a:latin typeface="Cambria Math" panose="02040503050406030204" pitchFamily="18" charset="0"/>
                          </a:rPr>
                          <m:t>𝑛</m:t>
                        </m:r>
                      </m:sup>
                    </m:sSubSup>
                    <m:r>
                      <a:rPr lang="es-MX" sz="1800" i="0" dirty="0">
                        <a:solidFill>
                          <a:srgbClr val="182B47"/>
                        </a:solidFill>
                        <a:latin typeface="Cambria Math" panose="02040503050406030204" pitchFamily="18" charset="0"/>
                      </a:rPr>
                      <m:t>=</m:t>
                    </m:r>
                    <m:sSubSup>
                      <m:sSubSupPr>
                        <m:ctrlPr>
                          <a:rPr lang="es-MX" sz="1800" i="1" dirty="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𝛿</m:t>
                        </m:r>
                      </m:e>
                      <m:sub>
                        <m:r>
                          <a:rPr lang="es-MX" sz="1800" i="1" dirty="0">
                            <a:solidFill>
                              <a:srgbClr val="182B47"/>
                            </a:solidFill>
                            <a:latin typeface="Cambria Math" panose="02040503050406030204" pitchFamily="18" charset="0"/>
                          </a:rPr>
                          <m:t>𝑗</m:t>
                        </m:r>
                      </m:sub>
                      <m:sup>
                        <m:r>
                          <a:rPr lang="es-MX" sz="1800" b="0" i="1" dirty="0" smtClean="0">
                            <a:solidFill>
                              <a:srgbClr val="182B47"/>
                            </a:solidFill>
                            <a:latin typeface="Cambria Math" panose="02040503050406030204" pitchFamily="18" charset="0"/>
                          </a:rPr>
                          <m:t>𝑋</m:t>
                        </m:r>
                      </m:sup>
                    </m:sSubSup>
                    <m:func>
                      <m:funcPr>
                        <m:ctrlPr>
                          <a:rPr lang="es-MX" sz="1800" i="1" dirty="0">
                            <a:solidFill>
                              <a:srgbClr val="182B47"/>
                            </a:solidFill>
                            <a:latin typeface="Cambria Math" panose="02040503050406030204" pitchFamily="18" charset="0"/>
                          </a:rPr>
                        </m:ctrlPr>
                      </m:funcPr>
                      <m:fName>
                        <m:r>
                          <m:rPr>
                            <m:sty m:val="p"/>
                          </m:rPr>
                          <a:rPr lang="es-MX" sz="1800" i="0" dirty="0">
                            <a:solidFill>
                              <a:srgbClr val="182B47"/>
                            </a:solidFill>
                            <a:latin typeface="Cambria Math" panose="02040503050406030204" pitchFamily="18" charset="0"/>
                          </a:rPr>
                          <m:t>ln</m:t>
                        </m:r>
                      </m:fName>
                      <m:e>
                        <m:d>
                          <m:dPr>
                            <m:ctrlPr>
                              <a:rPr lang="es-MX" sz="1800" i="1" dirty="0">
                                <a:solidFill>
                                  <a:srgbClr val="182B47"/>
                                </a:solidFill>
                                <a:latin typeface="Cambria Math" panose="02040503050406030204" pitchFamily="18" charset="0"/>
                              </a:rPr>
                            </m:ctrlPr>
                          </m:dPr>
                          <m:e>
                            <m:sSub>
                              <m:sSubPr>
                                <m:ctrlPr>
                                  <a:rPr lang="es-MX" sz="1800" i="1" dirty="0">
                                    <a:solidFill>
                                      <a:srgbClr val="182B47"/>
                                    </a:solidFill>
                                    <a:latin typeface="Cambria Math" panose="02040503050406030204" pitchFamily="18" charset="0"/>
                                  </a:rPr>
                                </m:ctrlPr>
                              </m:sSubPr>
                              <m:e>
                                <m:r>
                                  <a:rPr lang="es-MX" sz="1800" b="0" i="1" dirty="0" smtClean="0">
                                    <a:solidFill>
                                      <a:srgbClr val="182B47"/>
                                    </a:solidFill>
                                    <a:latin typeface="Cambria Math" panose="02040503050406030204" pitchFamily="18" charset="0"/>
                                  </a:rPr>
                                  <m:t>𝑋</m:t>
                                </m:r>
                              </m:e>
                              <m:sub>
                                <m:r>
                                  <a:rPr lang="es-MX" sz="1800" i="1" dirty="0">
                                    <a:solidFill>
                                      <a:srgbClr val="182B47"/>
                                    </a:solidFill>
                                    <a:latin typeface="Cambria Math" panose="02040503050406030204" pitchFamily="18" charset="0"/>
                                  </a:rPr>
                                  <m:t>𝑖</m:t>
                                </m:r>
                                <m:r>
                                  <a:rPr lang="es-MX" sz="1800" b="0" i="1" dirty="0" smtClean="0">
                                    <a:solidFill>
                                      <a:srgbClr val="182B47"/>
                                    </a:solidFill>
                                    <a:latin typeface="Cambria Math" panose="02040503050406030204" pitchFamily="18" charset="0"/>
                                  </a:rPr>
                                  <m:t>𝑡</m:t>
                                </m:r>
                                <m:r>
                                  <a:rPr lang="es-MX" sz="1800" b="0" i="1" dirty="0" smtClean="0">
                                    <a:solidFill>
                                      <a:srgbClr val="182B47"/>
                                    </a:solidFill>
                                    <a:latin typeface="Cambria Math" panose="02040503050406030204" pitchFamily="18" charset="0"/>
                                  </a:rPr>
                                  <m:t>−</m:t>
                                </m:r>
                                <m:r>
                                  <a:rPr lang="es-MX" sz="1800" b="0" i="1" dirty="0" smtClean="0">
                                    <a:solidFill>
                                      <a:srgbClr val="182B47"/>
                                    </a:solidFill>
                                    <a:latin typeface="Cambria Math" panose="02040503050406030204" pitchFamily="18" charset="0"/>
                                  </a:rPr>
                                  <m:t>𝑗</m:t>
                                </m:r>
                              </m:sub>
                            </m:sSub>
                          </m:e>
                        </m:d>
                      </m:e>
                    </m:func>
                    <m:r>
                      <a:rPr lang="es-MX" sz="1800" b="0" i="0" dirty="0" smtClean="0">
                        <a:solidFill>
                          <a:srgbClr val="182B47"/>
                        </a:solidFill>
                        <a:latin typeface="Cambria Math" panose="02040503050406030204" pitchFamily="18" charset="0"/>
                      </a:rPr>
                      <m:t>+ </m:t>
                    </m:r>
                    <m:sSubSup>
                      <m:sSubSupPr>
                        <m:ctrlPr>
                          <a:rPr lang="es-MX" sz="1800" i="1" dirty="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𝛴</m:t>
                        </m:r>
                      </m:e>
                      <m:sub>
                        <m:r>
                          <a:rPr lang="es-MX" sz="1800" i="1" dirty="0">
                            <a:solidFill>
                              <a:srgbClr val="182B47"/>
                            </a:solidFill>
                            <a:latin typeface="Cambria Math" panose="02040503050406030204" pitchFamily="18" charset="0"/>
                          </a:rPr>
                          <m:t>𝑗</m:t>
                        </m:r>
                        <m:r>
                          <a:rPr lang="es-MX" sz="1800" dirty="0">
                            <a:solidFill>
                              <a:srgbClr val="182B47"/>
                            </a:solidFill>
                            <a:latin typeface="Cambria Math" panose="02040503050406030204" pitchFamily="18" charset="0"/>
                          </a:rPr>
                          <m:t>=</m:t>
                        </m:r>
                        <m:r>
                          <a:rPr lang="es-MX" sz="1800" b="0" i="1" dirty="0" smtClean="0">
                            <a:solidFill>
                              <a:srgbClr val="182B47"/>
                            </a:solidFill>
                            <a:latin typeface="Cambria Math" panose="02040503050406030204" pitchFamily="18" charset="0"/>
                          </a:rPr>
                          <m:t>0</m:t>
                        </m:r>
                      </m:sub>
                      <m:sup>
                        <m:r>
                          <a:rPr lang="es-MX" sz="1800" i="1" dirty="0">
                            <a:solidFill>
                              <a:srgbClr val="182B47"/>
                            </a:solidFill>
                            <a:latin typeface="Cambria Math" panose="02040503050406030204" pitchFamily="18" charset="0"/>
                          </a:rPr>
                          <m:t>𝑛</m:t>
                        </m:r>
                      </m:sup>
                    </m:sSubSup>
                    <m:sSubSup>
                      <m:sSubSupPr>
                        <m:ctrlPr>
                          <a:rPr lang="es-MX" sz="1800" i="1" dirty="0" smtClean="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𝛽</m:t>
                        </m:r>
                      </m:e>
                      <m:sub>
                        <m:r>
                          <a:rPr lang="es-MX" sz="1800" i="1" dirty="0">
                            <a:solidFill>
                              <a:srgbClr val="182B47"/>
                            </a:solidFill>
                            <a:latin typeface="Cambria Math" panose="02040503050406030204" pitchFamily="18" charset="0"/>
                          </a:rPr>
                          <m:t>𝑗</m:t>
                        </m:r>
                      </m:sub>
                      <m:sup>
                        <m:r>
                          <a:rPr lang="es-MX" sz="1800" b="0" i="1" dirty="0" smtClean="0">
                            <a:solidFill>
                              <a:srgbClr val="182B47"/>
                            </a:solidFill>
                            <a:latin typeface="Cambria Math" panose="02040503050406030204" pitchFamily="18" charset="0"/>
                          </a:rPr>
                          <m:t>𝑋</m:t>
                        </m:r>
                      </m:sup>
                    </m:sSubSup>
                  </m:oMath>
                </a14:m>
                <a:r>
                  <a:rPr lang="es-MX" sz="1800" dirty="0">
                    <a:solidFill>
                      <a:srgbClr val="182B47"/>
                    </a:solidFill>
                  </a:rPr>
                  <a:t> </a:t>
                </a:r>
                <a14:m>
                  <m:oMath xmlns:m="http://schemas.openxmlformats.org/officeDocument/2006/math">
                    <m:func>
                      <m:funcPr>
                        <m:ctrlPr>
                          <a:rPr lang="es-MX" sz="1800" i="1" dirty="0">
                            <a:solidFill>
                              <a:srgbClr val="182B47"/>
                            </a:solidFill>
                            <a:latin typeface="Cambria Math" panose="02040503050406030204" pitchFamily="18" charset="0"/>
                          </a:rPr>
                        </m:ctrlPr>
                      </m:funcPr>
                      <m:fName>
                        <m:r>
                          <m:rPr>
                            <m:sty m:val="p"/>
                          </m:rPr>
                          <a:rPr lang="es-MX" sz="1800" dirty="0">
                            <a:solidFill>
                              <a:srgbClr val="182B47"/>
                            </a:solidFill>
                            <a:latin typeface="Cambria Math" panose="02040503050406030204" pitchFamily="18" charset="0"/>
                          </a:rPr>
                          <m:t>ln</m:t>
                        </m:r>
                      </m:fName>
                      <m:e>
                        <m:d>
                          <m:dPr>
                            <m:ctrlPr>
                              <a:rPr lang="es-MX" sz="1800" i="1" dirty="0">
                                <a:solidFill>
                                  <a:srgbClr val="182B47"/>
                                </a:solidFill>
                                <a:latin typeface="Cambria Math" panose="02040503050406030204" pitchFamily="18" charset="0"/>
                              </a:rPr>
                            </m:ctrlPr>
                          </m:dPr>
                          <m:e>
                            <m:sSub>
                              <m:sSubPr>
                                <m:ctrlPr>
                                  <a:rPr lang="es-MX" sz="1800" i="1" dirty="0">
                                    <a:solidFill>
                                      <a:srgbClr val="182B47"/>
                                    </a:solidFill>
                                    <a:latin typeface="Cambria Math" panose="02040503050406030204" pitchFamily="18" charset="0"/>
                                  </a:rPr>
                                </m:ctrlPr>
                              </m:sSubPr>
                              <m:e>
                                <m:r>
                                  <a:rPr lang="es-MX" sz="1800" b="0" i="1" dirty="0" smtClean="0">
                                    <a:solidFill>
                                      <a:srgbClr val="182B47"/>
                                    </a:solidFill>
                                    <a:latin typeface="Cambria Math" panose="02040503050406030204" pitchFamily="18" charset="0"/>
                                  </a:rPr>
                                  <m:t>𝑅𝐸𝐸𝑅</m:t>
                                </m:r>
                              </m:e>
                              <m:sub>
                                <m:r>
                                  <a:rPr lang="es-MX" sz="1800" i="1" dirty="0">
                                    <a:solidFill>
                                      <a:srgbClr val="182B47"/>
                                    </a:solidFill>
                                    <a:latin typeface="Cambria Math" panose="02040503050406030204" pitchFamily="18" charset="0"/>
                                  </a:rPr>
                                  <m:t>𝑖𝑡</m:t>
                                </m:r>
                                <m:r>
                                  <a:rPr lang="es-MX" sz="1800" i="1" dirty="0" smtClean="0">
                                    <a:solidFill>
                                      <a:srgbClr val="182B47"/>
                                    </a:solidFill>
                                    <a:latin typeface="Cambria Math" panose="02040503050406030204" pitchFamily="18" charset="0"/>
                                  </a:rPr>
                                  <m:t>−</m:t>
                                </m:r>
                                <m:r>
                                  <a:rPr lang="es-MX" sz="1800" i="1" dirty="0" smtClean="0">
                                    <a:solidFill>
                                      <a:srgbClr val="182B47"/>
                                    </a:solidFill>
                                    <a:latin typeface="Cambria Math" panose="02040503050406030204" pitchFamily="18" charset="0"/>
                                  </a:rPr>
                                  <m:t>𝑗</m:t>
                                </m:r>
                              </m:sub>
                            </m:sSub>
                          </m:e>
                        </m:d>
                      </m:e>
                    </m:func>
                    <m:r>
                      <a:rPr lang="es-MX" sz="1800" b="0" i="1" dirty="0" smtClean="0">
                        <a:solidFill>
                          <a:srgbClr val="182B47"/>
                        </a:solidFill>
                        <a:latin typeface="Cambria Math" panose="02040503050406030204" pitchFamily="18" charset="0"/>
                      </a:rPr>
                      <m:t>+ </m:t>
                    </m:r>
                    <m:sSup>
                      <m:sSupPr>
                        <m:ctrlPr>
                          <a:rPr lang="es-MX" sz="1800" i="1" dirty="0" smtClean="0">
                            <a:solidFill>
                              <a:srgbClr val="182B47"/>
                            </a:solidFill>
                            <a:latin typeface="Cambria Math" panose="02040503050406030204" pitchFamily="18" charset="0"/>
                          </a:rPr>
                        </m:ctrlPr>
                      </m:sSupPr>
                      <m:e>
                        <m:r>
                          <a:rPr lang="es-MX" sz="1800" i="1" dirty="0">
                            <a:solidFill>
                              <a:srgbClr val="182B47"/>
                            </a:solidFill>
                            <a:latin typeface="Cambria Math" panose="02040503050406030204" pitchFamily="18" charset="0"/>
                          </a:rPr>
                          <m:t>𝛾</m:t>
                        </m:r>
                      </m:e>
                      <m:sup>
                        <m:r>
                          <a:rPr lang="es-MX" sz="1800" b="0" i="1" dirty="0" smtClean="0">
                            <a:solidFill>
                              <a:srgbClr val="182B47"/>
                            </a:solidFill>
                            <a:latin typeface="Cambria Math" panose="02040503050406030204" pitchFamily="18" charset="0"/>
                          </a:rPr>
                          <m:t>𝑋</m:t>
                        </m:r>
                      </m:sup>
                    </m:sSup>
                    <m:func>
                      <m:funcPr>
                        <m:ctrlPr>
                          <a:rPr lang="es-MX" sz="1800" i="1" dirty="0">
                            <a:solidFill>
                              <a:srgbClr val="182B47"/>
                            </a:solidFill>
                            <a:latin typeface="Cambria Math" panose="02040503050406030204" pitchFamily="18" charset="0"/>
                          </a:rPr>
                        </m:ctrlPr>
                      </m:funcPr>
                      <m:fName>
                        <m:r>
                          <m:rPr>
                            <m:sty m:val="p"/>
                          </m:rPr>
                          <a:rPr lang="es-MX" sz="1800" i="0" dirty="0">
                            <a:solidFill>
                              <a:srgbClr val="182B47"/>
                            </a:solidFill>
                            <a:latin typeface="Cambria Math" panose="02040503050406030204" pitchFamily="18" charset="0"/>
                          </a:rPr>
                          <m:t>ln</m:t>
                        </m:r>
                      </m:fName>
                      <m:e>
                        <m:d>
                          <m:dPr>
                            <m:ctrlPr>
                              <a:rPr lang="es-MX" sz="1800" i="1" dirty="0">
                                <a:solidFill>
                                  <a:srgbClr val="182B47"/>
                                </a:solidFill>
                                <a:latin typeface="Cambria Math" panose="02040503050406030204" pitchFamily="18" charset="0"/>
                              </a:rPr>
                            </m:ctrlPr>
                          </m:dPr>
                          <m:e>
                            <m:sSubSup>
                              <m:sSubSupPr>
                                <m:ctrlPr>
                                  <a:rPr lang="es-MX" sz="1800" i="1" dirty="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𝑅</m:t>
                                </m:r>
                                <m:r>
                                  <a:rPr lang="es-MX" sz="1800" b="0" i="1" dirty="0" smtClean="0">
                                    <a:solidFill>
                                      <a:srgbClr val="182B47"/>
                                    </a:solidFill>
                                    <a:latin typeface="Cambria Math" panose="02040503050406030204" pitchFamily="18" charset="0"/>
                                  </a:rPr>
                                  <m:t>𝐺𝐷𝑃</m:t>
                                </m:r>
                              </m:e>
                              <m:sub>
                                <m:r>
                                  <a:rPr lang="es-MX" sz="1800" i="1" dirty="0">
                                    <a:solidFill>
                                      <a:srgbClr val="182B47"/>
                                    </a:solidFill>
                                    <a:latin typeface="Cambria Math" panose="02040503050406030204" pitchFamily="18" charset="0"/>
                                  </a:rPr>
                                  <m:t>𝑖</m:t>
                                </m:r>
                                <m:r>
                                  <a:rPr lang="es-MX" sz="1800" b="0" i="1" dirty="0" smtClean="0">
                                    <a:solidFill>
                                      <a:srgbClr val="182B47"/>
                                    </a:solidFill>
                                    <a:latin typeface="Cambria Math" panose="02040503050406030204" pitchFamily="18" charset="0"/>
                                  </a:rPr>
                                  <m:t>𝑡</m:t>
                                </m:r>
                              </m:sub>
                              <m:sup>
                                <m:r>
                                  <a:rPr lang="es-MX" sz="1800" i="1" dirty="0">
                                    <a:solidFill>
                                      <a:srgbClr val="182B47"/>
                                    </a:solidFill>
                                    <a:latin typeface="Cambria Math" panose="02040503050406030204" pitchFamily="18" charset="0"/>
                                  </a:rPr>
                                  <m:t>𝑇</m:t>
                                </m:r>
                                <m:r>
                                  <a:rPr lang="es-MX" sz="1800" b="0" i="1" dirty="0" smtClean="0">
                                    <a:solidFill>
                                      <a:srgbClr val="182B47"/>
                                    </a:solidFill>
                                    <a:latin typeface="Cambria Math" panose="02040503050406030204" pitchFamily="18" charset="0"/>
                                  </a:rPr>
                                  <m:t>𝑃</m:t>
                                </m:r>
                              </m:sup>
                            </m:sSubSup>
                          </m:e>
                        </m:d>
                      </m:e>
                    </m:func>
                    <m:r>
                      <a:rPr lang="es-MX" sz="1800" i="0" dirty="0">
                        <a:solidFill>
                          <a:srgbClr val="182B47"/>
                        </a:solidFill>
                        <a:latin typeface="Cambria Math" panose="02040503050406030204" pitchFamily="18" charset="0"/>
                      </a:rPr>
                      <m:t>+</m:t>
                    </m:r>
                    <m:sSub>
                      <m:sSubPr>
                        <m:ctrlPr>
                          <a:rPr lang="es-MX" sz="1800" i="1" dirty="0">
                            <a:solidFill>
                              <a:srgbClr val="182B47"/>
                            </a:solidFill>
                            <a:latin typeface="Cambria Math" panose="02040503050406030204" pitchFamily="18" charset="0"/>
                          </a:rPr>
                        </m:ctrlPr>
                      </m:sSubPr>
                      <m:e>
                        <m:r>
                          <a:rPr lang="es-MX" sz="1800" i="1" dirty="0">
                            <a:solidFill>
                              <a:srgbClr val="182B47"/>
                            </a:solidFill>
                            <a:latin typeface="Cambria Math" panose="02040503050406030204" pitchFamily="18" charset="0"/>
                          </a:rPr>
                          <m:t>𝜀</m:t>
                        </m:r>
                      </m:e>
                      <m:sub>
                        <m:r>
                          <a:rPr lang="es-MX" sz="1800" i="1" dirty="0">
                            <a:solidFill>
                              <a:srgbClr val="182B47"/>
                            </a:solidFill>
                            <a:latin typeface="Cambria Math" panose="02040503050406030204" pitchFamily="18" charset="0"/>
                          </a:rPr>
                          <m:t>𝑖</m:t>
                        </m:r>
                        <m:r>
                          <a:rPr lang="es-MX" sz="1800" b="0" i="1" dirty="0" smtClean="0">
                            <a:solidFill>
                              <a:srgbClr val="182B47"/>
                            </a:solidFill>
                            <a:latin typeface="Cambria Math" panose="02040503050406030204" pitchFamily="18" charset="0"/>
                          </a:rPr>
                          <m:t>𝑡</m:t>
                        </m:r>
                      </m:sub>
                    </m:sSub>
                  </m:oMath>
                </a14:m>
                <a:r>
                  <a:rPr lang="es-MX" sz="1800" dirty="0">
                    <a:solidFill>
                      <a:srgbClr val="182B47"/>
                    </a:solidFill>
                  </a:rPr>
                  <a:t>    (a)</a:t>
                </a:r>
              </a:p>
              <a:p>
                <a:pPr>
                  <a:buClr>
                    <a:srgbClr val="182B47"/>
                  </a:buClr>
                </a:pPr>
                <a14:m>
                  <m:oMath xmlns:m="http://schemas.openxmlformats.org/officeDocument/2006/math">
                    <m:func>
                      <m:funcPr>
                        <m:ctrlPr>
                          <a:rPr lang="es-MX" sz="1800" i="1" dirty="0" smtClean="0">
                            <a:solidFill>
                              <a:srgbClr val="182B47"/>
                            </a:solidFill>
                            <a:latin typeface="Cambria Math" panose="02040503050406030204" pitchFamily="18" charset="0"/>
                          </a:rPr>
                        </m:ctrlPr>
                      </m:funcPr>
                      <m:fName>
                        <m:r>
                          <m:rPr>
                            <m:sty m:val="p"/>
                          </m:rPr>
                          <a:rPr lang="es-MX" sz="1800" dirty="0">
                            <a:solidFill>
                              <a:srgbClr val="182B47"/>
                            </a:solidFill>
                            <a:latin typeface="Cambria Math" panose="02040503050406030204" pitchFamily="18" charset="0"/>
                          </a:rPr>
                          <m:t>ln</m:t>
                        </m:r>
                      </m:fName>
                      <m:e>
                        <m:d>
                          <m:dPr>
                            <m:ctrlPr>
                              <a:rPr lang="es-MX" sz="1800" i="1" dirty="0">
                                <a:solidFill>
                                  <a:srgbClr val="182B47"/>
                                </a:solidFill>
                                <a:latin typeface="Cambria Math" panose="02040503050406030204" pitchFamily="18" charset="0"/>
                              </a:rPr>
                            </m:ctrlPr>
                          </m:dPr>
                          <m:e>
                            <m:sSub>
                              <m:sSubPr>
                                <m:ctrlPr>
                                  <a:rPr lang="es-MX" sz="1800" i="1" dirty="0">
                                    <a:solidFill>
                                      <a:srgbClr val="182B47"/>
                                    </a:solidFill>
                                    <a:latin typeface="Cambria Math" panose="02040503050406030204" pitchFamily="18" charset="0"/>
                                  </a:rPr>
                                </m:ctrlPr>
                              </m:sSubPr>
                              <m:e>
                                <m:r>
                                  <a:rPr lang="es-MX" sz="1800" b="0" i="1" dirty="0" smtClean="0">
                                    <a:solidFill>
                                      <a:srgbClr val="182B47"/>
                                    </a:solidFill>
                                    <a:latin typeface="Cambria Math" panose="02040503050406030204" pitchFamily="18" charset="0"/>
                                  </a:rPr>
                                  <m:t>𝑀</m:t>
                                </m:r>
                              </m:e>
                              <m:sub>
                                <m:r>
                                  <a:rPr lang="es-MX" sz="1800" i="1" dirty="0">
                                    <a:solidFill>
                                      <a:srgbClr val="182B47"/>
                                    </a:solidFill>
                                    <a:latin typeface="Cambria Math" panose="02040503050406030204" pitchFamily="18" charset="0"/>
                                  </a:rPr>
                                  <m:t>𝑖</m:t>
                                </m:r>
                                <m:r>
                                  <a:rPr lang="es-MX" sz="1800" b="0" i="1" dirty="0" smtClean="0">
                                    <a:solidFill>
                                      <a:srgbClr val="182B47"/>
                                    </a:solidFill>
                                    <a:latin typeface="Cambria Math" panose="02040503050406030204" pitchFamily="18" charset="0"/>
                                  </a:rPr>
                                  <m:t>𝑡</m:t>
                                </m:r>
                              </m:sub>
                            </m:sSub>
                          </m:e>
                        </m:d>
                      </m:e>
                    </m:func>
                    <m:r>
                      <a:rPr lang="es-MX" sz="1800" i="0" dirty="0">
                        <a:solidFill>
                          <a:srgbClr val="182B47"/>
                        </a:solidFill>
                        <a:latin typeface="Cambria Math" panose="02040503050406030204" pitchFamily="18" charset="0"/>
                      </a:rPr>
                      <m:t>=</m:t>
                    </m:r>
                    <m:sSubSup>
                      <m:sSubSupPr>
                        <m:ctrlPr>
                          <a:rPr lang="es-MX" sz="1800" i="1" dirty="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𝛴</m:t>
                        </m:r>
                      </m:e>
                      <m:sub>
                        <m:r>
                          <a:rPr lang="es-MX" sz="1800" i="1" dirty="0">
                            <a:solidFill>
                              <a:srgbClr val="182B47"/>
                            </a:solidFill>
                            <a:latin typeface="Cambria Math" panose="02040503050406030204" pitchFamily="18" charset="0"/>
                          </a:rPr>
                          <m:t>𝑗</m:t>
                        </m:r>
                        <m:r>
                          <a:rPr lang="es-MX" sz="1800" i="0" dirty="0">
                            <a:solidFill>
                              <a:srgbClr val="182B47"/>
                            </a:solidFill>
                            <a:latin typeface="Cambria Math" panose="02040503050406030204" pitchFamily="18" charset="0"/>
                          </a:rPr>
                          <m:t>=1</m:t>
                        </m:r>
                      </m:sub>
                      <m:sup>
                        <m:r>
                          <a:rPr lang="es-MX" sz="1800" i="1" dirty="0">
                            <a:solidFill>
                              <a:srgbClr val="182B47"/>
                            </a:solidFill>
                            <a:latin typeface="Cambria Math" panose="02040503050406030204" pitchFamily="18" charset="0"/>
                          </a:rPr>
                          <m:t>𝑛</m:t>
                        </m:r>
                      </m:sup>
                    </m:sSubSup>
                    <m:r>
                      <a:rPr lang="es-MX" sz="1800" i="0" dirty="0">
                        <a:solidFill>
                          <a:srgbClr val="182B47"/>
                        </a:solidFill>
                        <a:latin typeface="Cambria Math" panose="02040503050406030204" pitchFamily="18" charset="0"/>
                      </a:rPr>
                      <m:t>=</m:t>
                    </m:r>
                    <m:sSubSup>
                      <m:sSubSupPr>
                        <m:ctrlPr>
                          <a:rPr lang="es-MX" sz="1800" i="1" dirty="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𝛿</m:t>
                        </m:r>
                      </m:e>
                      <m:sub>
                        <m:r>
                          <a:rPr lang="es-MX" sz="1800" i="1" dirty="0">
                            <a:solidFill>
                              <a:srgbClr val="182B47"/>
                            </a:solidFill>
                            <a:latin typeface="Cambria Math" panose="02040503050406030204" pitchFamily="18" charset="0"/>
                          </a:rPr>
                          <m:t>𝑗</m:t>
                        </m:r>
                      </m:sub>
                      <m:sup>
                        <m:r>
                          <a:rPr lang="es-MX" sz="1800" b="0" i="1" dirty="0" smtClean="0">
                            <a:solidFill>
                              <a:srgbClr val="182B47"/>
                            </a:solidFill>
                            <a:latin typeface="Cambria Math" panose="02040503050406030204" pitchFamily="18" charset="0"/>
                          </a:rPr>
                          <m:t>𝑀</m:t>
                        </m:r>
                      </m:sup>
                    </m:sSubSup>
                    <m:func>
                      <m:funcPr>
                        <m:ctrlPr>
                          <a:rPr lang="es-MX" sz="1800" i="1" dirty="0">
                            <a:solidFill>
                              <a:srgbClr val="182B47"/>
                            </a:solidFill>
                            <a:latin typeface="Cambria Math" panose="02040503050406030204" pitchFamily="18" charset="0"/>
                          </a:rPr>
                        </m:ctrlPr>
                      </m:funcPr>
                      <m:fName>
                        <m:r>
                          <m:rPr>
                            <m:sty m:val="p"/>
                          </m:rPr>
                          <a:rPr lang="es-MX" sz="1800" i="0" dirty="0">
                            <a:solidFill>
                              <a:srgbClr val="182B47"/>
                            </a:solidFill>
                            <a:latin typeface="Cambria Math" panose="02040503050406030204" pitchFamily="18" charset="0"/>
                          </a:rPr>
                          <m:t>ln</m:t>
                        </m:r>
                      </m:fName>
                      <m:e>
                        <m:d>
                          <m:dPr>
                            <m:ctrlPr>
                              <a:rPr lang="es-MX" sz="1800" i="1" dirty="0">
                                <a:solidFill>
                                  <a:srgbClr val="182B47"/>
                                </a:solidFill>
                                <a:latin typeface="Cambria Math" panose="02040503050406030204" pitchFamily="18" charset="0"/>
                              </a:rPr>
                            </m:ctrlPr>
                          </m:dPr>
                          <m:e>
                            <m:sSub>
                              <m:sSubPr>
                                <m:ctrlPr>
                                  <a:rPr lang="es-MX" sz="1800" i="1" dirty="0">
                                    <a:solidFill>
                                      <a:srgbClr val="182B47"/>
                                    </a:solidFill>
                                    <a:latin typeface="Cambria Math" panose="02040503050406030204" pitchFamily="18" charset="0"/>
                                  </a:rPr>
                                </m:ctrlPr>
                              </m:sSubPr>
                              <m:e>
                                <m:r>
                                  <a:rPr lang="es-MX" sz="1800" b="0" i="1" dirty="0" smtClean="0">
                                    <a:solidFill>
                                      <a:srgbClr val="182B47"/>
                                    </a:solidFill>
                                    <a:latin typeface="Cambria Math" panose="02040503050406030204" pitchFamily="18" charset="0"/>
                                  </a:rPr>
                                  <m:t>𝑀</m:t>
                                </m:r>
                              </m:e>
                              <m:sub>
                                <m:r>
                                  <a:rPr lang="es-MX" sz="1800" i="1" dirty="0">
                                    <a:solidFill>
                                      <a:srgbClr val="182B47"/>
                                    </a:solidFill>
                                    <a:latin typeface="Cambria Math" panose="02040503050406030204" pitchFamily="18" charset="0"/>
                                  </a:rPr>
                                  <m:t>𝑖</m:t>
                                </m:r>
                                <m:r>
                                  <a:rPr lang="es-MX" sz="1800" b="0" i="1" dirty="0" smtClean="0">
                                    <a:solidFill>
                                      <a:srgbClr val="182B47"/>
                                    </a:solidFill>
                                    <a:latin typeface="Cambria Math" panose="02040503050406030204" pitchFamily="18" charset="0"/>
                                  </a:rPr>
                                  <m:t>𝑡</m:t>
                                </m:r>
                                <m:r>
                                  <a:rPr lang="es-MX" sz="1800" b="0" i="1" dirty="0" smtClean="0">
                                    <a:solidFill>
                                      <a:srgbClr val="182B47"/>
                                    </a:solidFill>
                                    <a:latin typeface="Cambria Math" panose="02040503050406030204" pitchFamily="18" charset="0"/>
                                  </a:rPr>
                                  <m:t>−</m:t>
                                </m:r>
                                <m:r>
                                  <a:rPr lang="es-MX" sz="1800" b="0" i="1" dirty="0" smtClean="0">
                                    <a:solidFill>
                                      <a:srgbClr val="182B47"/>
                                    </a:solidFill>
                                    <a:latin typeface="Cambria Math" panose="02040503050406030204" pitchFamily="18" charset="0"/>
                                  </a:rPr>
                                  <m:t>𝑗</m:t>
                                </m:r>
                              </m:sub>
                            </m:sSub>
                          </m:e>
                        </m:d>
                      </m:e>
                    </m:func>
                    <m:r>
                      <a:rPr lang="es-MX" sz="1800" b="0" i="0" dirty="0" smtClean="0">
                        <a:solidFill>
                          <a:srgbClr val="182B47"/>
                        </a:solidFill>
                        <a:latin typeface="Cambria Math" panose="02040503050406030204" pitchFamily="18" charset="0"/>
                      </a:rPr>
                      <m:t>+ </m:t>
                    </m:r>
                    <m:sSubSup>
                      <m:sSubSupPr>
                        <m:ctrlPr>
                          <a:rPr lang="es-MX" sz="1800" i="1" dirty="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𝛴</m:t>
                        </m:r>
                      </m:e>
                      <m:sub>
                        <m:r>
                          <a:rPr lang="es-MX" sz="1800" i="1" dirty="0">
                            <a:solidFill>
                              <a:srgbClr val="182B47"/>
                            </a:solidFill>
                            <a:latin typeface="Cambria Math" panose="02040503050406030204" pitchFamily="18" charset="0"/>
                          </a:rPr>
                          <m:t>𝑗</m:t>
                        </m:r>
                        <m:r>
                          <a:rPr lang="es-MX" sz="1800" dirty="0">
                            <a:solidFill>
                              <a:srgbClr val="182B47"/>
                            </a:solidFill>
                            <a:latin typeface="Cambria Math" panose="02040503050406030204" pitchFamily="18" charset="0"/>
                          </a:rPr>
                          <m:t>=</m:t>
                        </m:r>
                        <m:r>
                          <a:rPr lang="es-MX" sz="1800" b="0" i="1" dirty="0" smtClean="0">
                            <a:solidFill>
                              <a:srgbClr val="182B47"/>
                            </a:solidFill>
                            <a:latin typeface="Cambria Math" panose="02040503050406030204" pitchFamily="18" charset="0"/>
                          </a:rPr>
                          <m:t>0</m:t>
                        </m:r>
                      </m:sub>
                      <m:sup>
                        <m:r>
                          <a:rPr lang="es-MX" sz="1800" i="1" dirty="0">
                            <a:solidFill>
                              <a:srgbClr val="182B47"/>
                            </a:solidFill>
                            <a:latin typeface="Cambria Math" panose="02040503050406030204" pitchFamily="18" charset="0"/>
                          </a:rPr>
                          <m:t>𝑛</m:t>
                        </m:r>
                      </m:sup>
                    </m:sSubSup>
                    <m:sSubSup>
                      <m:sSubSupPr>
                        <m:ctrlPr>
                          <a:rPr lang="es-MX" sz="1800" i="1" dirty="0" smtClean="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𝛽</m:t>
                        </m:r>
                      </m:e>
                      <m:sub>
                        <m:r>
                          <a:rPr lang="es-MX" sz="1800" i="1" dirty="0">
                            <a:solidFill>
                              <a:srgbClr val="182B47"/>
                            </a:solidFill>
                            <a:latin typeface="Cambria Math" panose="02040503050406030204" pitchFamily="18" charset="0"/>
                          </a:rPr>
                          <m:t>𝑗</m:t>
                        </m:r>
                      </m:sub>
                      <m:sup>
                        <m:r>
                          <a:rPr lang="es-MX" sz="1800" b="0" i="1" dirty="0" smtClean="0">
                            <a:solidFill>
                              <a:srgbClr val="182B47"/>
                            </a:solidFill>
                            <a:latin typeface="Cambria Math" panose="02040503050406030204" pitchFamily="18" charset="0"/>
                          </a:rPr>
                          <m:t>𝑀</m:t>
                        </m:r>
                      </m:sup>
                    </m:sSubSup>
                  </m:oMath>
                </a14:m>
                <a:r>
                  <a:rPr lang="es-MX" sz="1800" dirty="0">
                    <a:solidFill>
                      <a:srgbClr val="182B47"/>
                    </a:solidFill>
                  </a:rPr>
                  <a:t> </a:t>
                </a:r>
                <a14:m>
                  <m:oMath xmlns:m="http://schemas.openxmlformats.org/officeDocument/2006/math">
                    <m:func>
                      <m:funcPr>
                        <m:ctrlPr>
                          <a:rPr lang="es-MX" sz="1800" i="1" dirty="0">
                            <a:solidFill>
                              <a:srgbClr val="182B47"/>
                            </a:solidFill>
                            <a:latin typeface="Cambria Math" panose="02040503050406030204" pitchFamily="18" charset="0"/>
                          </a:rPr>
                        </m:ctrlPr>
                      </m:funcPr>
                      <m:fName>
                        <m:r>
                          <m:rPr>
                            <m:sty m:val="p"/>
                          </m:rPr>
                          <a:rPr lang="es-MX" sz="1800" dirty="0">
                            <a:solidFill>
                              <a:srgbClr val="182B47"/>
                            </a:solidFill>
                            <a:latin typeface="Cambria Math" panose="02040503050406030204" pitchFamily="18" charset="0"/>
                          </a:rPr>
                          <m:t>ln</m:t>
                        </m:r>
                      </m:fName>
                      <m:e>
                        <m:d>
                          <m:dPr>
                            <m:ctrlPr>
                              <a:rPr lang="es-MX" sz="1800" i="1" dirty="0">
                                <a:solidFill>
                                  <a:srgbClr val="182B47"/>
                                </a:solidFill>
                                <a:latin typeface="Cambria Math" panose="02040503050406030204" pitchFamily="18" charset="0"/>
                              </a:rPr>
                            </m:ctrlPr>
                          </m:dPr>
                          <m:e>
                            <m:sSub>
                              <m:sSubPr>
                                <m:ctrlPr>
                                  <a:rPr lang="es-MX" sz="1800" i="1" dirty="0">
                                    <a:solidFill>
                                      <a:srgbClr val="182B47"/>
                                    </a:solidFill>
                                    <a:latin typeface="Cambria Math" panose="02040503050406030204" pitchFamily="18" charset="0"/>
                                  </a:rPr>
                                </m:ctrlPr>
                              </m:sSubPr>
                              <m:e>
                                <m:r>
                                  <a:rPr lang="es-MX" sz="1800" b="0" i="1" dirty="0" smtClean="0">
                                    <a:solidFill>
                                      <a:srgbClr val="182B47"/>
                                    </a:solidFill>
                                    <a:latin typeface="Cambria Math" panose="02040503050406030204" pitchFamily="18" charset="0"/>
                                  </a:rPr>
                                  <m:t>𝑅𝐸𝐸𝑅</m:t>
                                </m:r>
                              </m:e>
                              <m:sub>
                                <m:r>
                                  <a:rPr lang="es-MX" sz="1800" i="1" dirty="0">
                                    <a:solidFill>
                                      <a:srgbClr val="182B47"/>
                                    </a:solidFill>
                                    <a:latin typeface="Cambria Math" panose="02040503050406030204" pitchFamily="18" charset="0"/>
                                  </a:rPr>
                                  <m:t>𝑖𝑡</m:t>
                                </m:r>
                                <m:r>
                                  <a:rPr lang="es-MX" sz="1800" i="1" dirty="0" smtClean="0">
                                    <a:solidFill>
                                      <a:srgbClr val="182B47"/>
                                    </a:solidFill>
                                    <a:latin typeface="Cambria Math" panose="02040503050406030204" pitchFamily="18" charset="0"/>
                                  </a:rPr>
                                  <m:t>−</m:t>
                                </m:r>
                                <m:r>
                                  <a:rPr lang="es-MX" sz="1800" i="1" dirty="0" smtClean="0">
                                    <a:solidFill>
                                      <a:srgbClr val="182B47"/>
                                    </a:solidFill>
                                    <a:latin typeface="Cambria Math" panose="02040503050406030204" pitchFamily="18" charset="0"/>
                                  </a:rPr>
                                  <m:t>𝑗</m:t>
                                </m:r>
                              </m:sub>
                            </m:sSub>
                          </m:e>
                        </m:d>
                      </m:e>
                    </m:func>
                    <m:r>
                      <a:rPr lang="es-MX" sz="1800" b="0" i="1" dirty="0" smtClean="0">
                        <a:solidFill>
                          <a:srgbClr val="182B47"/>
                        </a:solidFill>
                        <a:latin typeface="Cambria Math" panose="02040503050406030204" pitchFamily="18" charset="0"/>
                      </a:rPr>
                      <m:t>+ </m:t>
                    </m:r>
                    <m:sSup>
                      <m:sSupPr>
                        <m:ctrlPr>
                          <a:rPr lang="es-MX" sz="1800" i="1" dirty="0" smtClean="0">
                            <a:solidFill>
                              <a:srgbClr val="182B47"/>
                            </a:solidFill>
                            <a:latin typeface="Cambria Math" panose="02040503050406030204" pitchFamily="18" charset="0"/>
                          </a:rPr>
                        </m:ctrlPr>
                      </m:sSupPr>
                      <m:e>
                        <m:r>
                          <a:rPr lang="es-MX" sz="1800" i="1" dirty="0">
                            <a:solidFill>
                              <a:srgbClr val="182B47"/>
                            </a:solidFill>
                            <a:latin typeface="Cambria Math" panose="02040503050406030204" pitchFamily="18" charset="0"/>
                          </a:rPr>
                          <m:t>𝛾</m:t>
                        </m:r>
                      </m:e>
                      <m:sup>
                        <m:r>
                          <a:rPr lang="es-MX" sz="1800" b="0" i="1" dirty="0" smtClean="0">
                            <a:solidFill>
                              <a:srgbClr val="182B47"/>
                            </a:solidFill>
                            <a:latin typeface="Cambria Math" panose="02040503050406030204" pitchFamily="18" charset="0"/>
                          </a:rPr>
                          <m:t>𝑀</m:t>
                        </m:r>
                      </m:sup>
                    </m:sSup>
                    <m:func>
                      <m:funcPr>
                        <m:ctrlPr>
                          <a:rPr lang="es-MX" sz="1800" i="1" dirty="0">
                            <a:solidFill>
                              <a:srgbClr val="182B47"/>
                            </a:solidFill>
                            <a:latin typeface="Cambria Math" panose="02040503050406030204" pitchFamily="18" charset="0"/>
                          </a:rPr>
                        </m:ctrlPr>
                      </m:funcPr>
                      <m:fName>
                        <m:r>
                          <m:rPr>
                            <m:sty m:val="p"/>
                          </m:rPr>
                          <a:rPr lang="es-MX" sz="1800" i="0" dirty="0">
                            <a:solidFill>
                              <a:srgbClr val="182B47"/>
                            </a:solidFill>
                            <a:latin typeface="Cambria Math" panose="02040503050406030204" pitchFamily="18" charset="0"/>
                          </a:rPr>
                          <m:t>ln</m:t>
                        </m:r>
                      </m:fName>
                      <m:e>
                        <m:sSub>
                          <m:sSubPr>
                            <m:ctrlPr>
                              <a:rPr lang="es-MX" sz="1800" i="1" dirty="0" smtClean="0">
                                <a:solidFill>
                                  <a:srgbClr val="182B47"/>
                                </a:solidFill>
                                <a:latin typeface="Cambria Math" panose="02040503050406030204" pitchFamily="18" charset="0"/>
                              </a:rPr>
                            </m:ctrlPr>
                          </m:sSubPr>
                          <m:e>
                            <m:r>
                              <a:rPr lang="es-MX" sz="1800" b="0" i="1" dirty="0" smtClean="0">
                                <a:solidFill>
                                  <a:srgbClr val="182B47"/>
                                </a:solidFill>
                                <a:latin typeface="Cambria Math" panose="02040503050406030204" pitchFamily="18" charset="0"/>
                              </a:rPr>
                              <m:t>(</m:t>
                            </m:r>
                            <m:r>
                              <a:rPr lang="es-MX" sz="1800" b="0" i="1" dirty="0" smtClean="0">
                                <a:solidFill>
                                  <a:srgbClr val="182B47"/>
                                </a:solidFill>
                                <a:latin typeface="Cambria Math" panose="02040503050406030204" pitchFamily="18" charset="0"/>
                              </a:rPr>
                              <m:t>𝑅𝐺𝐷𝑃</m:t>
                            </m:r>
                          </m:e>
                          <m:sub>
                            <m:r>
                              <a:rPr lang="es-MX" sz="1800" b="0" i="1" dirty="0" smtClean="0">
                                <a:solidFill>
                                  <a:srgbClr val="182B47"/>
                                </a:solidFill>
                                <a:latin typeface="Cambria Math" panose="02040503050406030204" pitchFamily="18" charset="0"/>
                              </a:rPr>
                              <m:t>𝑖𝑡</m:t>
                            </m:r>
                          </m:sub>
                        </m:sSub>
                        <m:r>
                          <a:rPr lang="es-MX" sz="1800" b="0" i="1" dirty="0" smtClean="0">
                            <a:solidFill>
                              <a:srgbClr val="182B47"/>
                            </a:solidFill>
                            <a:latin typeface="Cambria Math" panose="02040503050406030204" pitchFamily="18" charset="0"/>
                          </a:rPr>
                          <m:t>)</m:t>
                        </m:r>
                      </m:e>
                    </m:func>
                    <m:r>
                      <a:rPr lang="es-MX" sz="1800" i="0" dirty="0">
                        <a:solidFill>
                          <a:srgbClr val="182B47"/>
                        </a:solidFill>
                        <a:latin typeface="Cambria Math" panose="02040503050406030204" pitchFamily="18" charset="0"/>
                      </a:rPr>
                      <m:t>+</m:t>
                    </m:r>
                    <m:sSub>
                      <m:sSubPr>
                        <m:ctrlPr>
                          <a:rPr lang="es-MX" sz="1800" i="1" dirty="0">
                            <a:solidFill>
                              <a:srgbClr val="182B47"/>
                            </a:solidFill>
                            <a:latin typeface="Cambria Math" panose="02040503050406030204" pitchFamily="18" charset="0"/>
                          </a:rPr>
                        </m:ctrlPr>
                      </m:sSubPr>
                      <m:e>
                        <m:r>
                          <a:rPr lang="es-MX" sz="1800" i="1" dirty="0">
                            <a:solidFill>
                              <a:srgbClr val="182B47"/>
                            </a:solidFill>
                            <a:latin typeface="Cambria Math" panose="02040503050406030204" pitchFamily="18" charset="0"/>
                          </a:rPr>
                          <m:t>𝜀</m:t>
                        </m:r>
                      </m:e>
                      <m:sub>
                        <m:r>
                          <a:rPr lang="es-MX" sz="1800" i="1" dirty="0">
                            <a:solidFill>
                              <a:srgbClr val="182B47"/>
                            </a:solidFill>
                            <a:latin typeface="Cambria Math" panose="02040503050406030204" pitchFamily="18" charset="0"/>
                          </a:rPr>
                          <m:t>𝑖</m:t>
                        </m:r>
                        <m:r>
                          <a:rPr lang="es-MX" sz="1800" b="0" i="1" dirty="0" smtClean="0">
                            <a:solidFill>
                              <a:srgbClr val="182B47"/>
                            </a:solidFill>
                            <a:latin typeface="Cambria Math" panose="02040503050406030204" pitchFamily="18" charset="0"/>
                          </a:rPr>
                          <m:t>𝑡</m:t>
                        </m:r>
                      </m:sub>
                    </m:sSub>
                  </m:oMath>
                </a14:m>
                <a:r>
                  <a:rPr lang="es-MX" sz="1800" dirty="0">
                    <a:solidFill>
                      <a:srgbClr val="182B47"/>
                    </a:solidFill>
                  </a:rPr>
                  <a:t>   (b)</a:t>
                </a:r>
              </a:p>
              <a:p>
                <a:pPr algn="just">
                  <a:buClr>
                    <a:srgbClr val="182B47"/>
                  </a:buClr>
                </a:pPr>
                <a:endParaRPr lang="es-MX" sz="1800" dirty="0">
                  <a:solidFill>
                    <a:srgbClr val="182B47"/>
                  </a:solidFill>
                </a:endParaRPr>
              </a:p>
              <a:p>
                <a:pPr algn="just">
                  <a:buClr>
                    <a:srgbClr val="182B47"/>
                  </a:buClr>
                </a:pPr>
                <a:r>
                  <a:rPr lang="es-MX" sz="1800" dirty="0">
                    <a:solidFill>
                      <a:srgbClr val="182B47"/>
                    </a:solidFill>
                  </a:rPr>
                  <a:t>Donde ambas especificaciones incluyen efectos fijos de tiempo y país. </a:t>
                </a:r>
                <a:r>
                  <a:rPr lang="es-MX" sz="1800" b="1" dirty="0">
                    <a:solidFill>
                      <a:srgbClr val="182B47"/>
                    </a:solidFill>
                  </a:rPr>
                  <a:t>La ecuación (a) relaciona las exportaciones con los tipos de cambio reales y la demanda mundial, </a:t>
                </a:r>
                <a:r>
                  <a:rPr lang="es-MX" sz="1800" dirty="0">
                    <a:solidFill>
                      <a:srgbClr val="182B47"/>
                    </a:solidFill>
                  </a:rPr>
                  <a:t>mientras que </a:t>
                </a:r>
                <a:r>
                  <a:rPr lang="es-MX" sz="1800" b="1" dirty="0">
                    <a:solidFill>
                      <a:srgbClr val="182B47"/>
                    </a:solidFill>
                  </a:rPr>
                  <a:t>en la ecuación (b) se supone que las importaciones son una función de los tipos de cambio reales y la demanda interna. </a:t>
                </a:r>
              </a:p>
              <a:p>
                <a:pPr algn="just">
                  <a:spcAft>
                    <a:spcPts val="600"/>
                  </a:spcAft>
                  <a:buClr>
                    <a:srgbClr val="182B47"/>
                  </a:buClr>
                </a:pPr>
                <a:r>
                  <a:rPr lang="es-MX" sz="1800" dirty="0">
                    <a:solidFill>
                      <a:srgbClr val="182B47"/>
                    </a:solidFill>
                  </a:rPr>
                  <a:t>Utilizando las estimaciones de la regresión panel, las exportaciones e importaciones a largo plazo se estiman: </a:t>
                </a:r>
              </a:p>
              <a:p>
                <a:pPr algn="just">
                  <a:buClr>
                    <a:srgbClr val="182B47"/>
                  </a:buClr>
                </a:pPr>
                <a14:m>
                  <m:oMathPara xmlns:m="http://schemas.openxmlformats.org/officeDocument/2006/math">
                    <m:oMathParaPr>
                      <m:jc m:val="centerGroup"/>
                    </m:oMathParaPr>
                    <m:oMath xmlns:m="http://schemas.openxmlformats.org/officeDocument/2006/math">
                      <m:sSup>
                        <m:sSupPr>
                          <m:ctrlPr>
                            <a:rPr lang="es-MX" sz="1800" i="1" dirty="0" smtClean="0">
                              <a:solidFill>
                                <a:srgbClr val="182B47"/>
                              </a:solidFill>
                              <a:latin typeface="Cambria Math" panose="02040503050406030204" pitchFamily="18" charset="0"/>
                            </a:rPr>
                          </m:ctrlPr>
                        </m:sSupPr>
                        <m:e>
                          <m:r>
                            <a:rPr lang="es-MX" sz="1800" i="1" dirty="0">
                              <a:solidFill>
                                <a:srgbClr val="182B47"/>
                              </a:solidFill>
                              <a:latin typeface="Cambria Math" panose="02040503050406030204" pitchFamily="18" charset="0"/>
                            </a:rPr>
                            <m:t>𝜂</m:t>
                          </m:r>
                        </m:e>
                        <m:sup>
                          <m:r>
                            <a:rPr lang="es-MX" sz="1800" i="1" dirty="0">
                              <a:solidFill>
                                <a:srgbClr val="182B47"/>
                              </a:solidFill>
                              <a:latin typeface="Cambria Math" panose="02040503050406030204" pitchFamily="18" charset="0"/>
                            </a:rPr>
                            <m:t>𝐹</m:t>
                          </m:r>
                        </m:sup>
                      </m:sSup>
                      <m:r>
                        <a:rPr lang="es-MX" sz="1800" i="0" dirty="0">
                          <a:solidFill>
                            <a:srgbClr val="182B47"/>
                          </a:solidFill>
                          <a:latin typeface="Cambria Math" panose="02040503050406030204" pitchFamily="18" charset="0"/>
                        </a:rPr>
                        <m:t>=</m:t>
                      </m:r>
                      <m:r>
                        <a:rPr lang="es-MX" sz="1800" b="0" i="0" dirty="0" smtClean="0">
                          <a:solidFill>
                            <a:srgbClr val="182B47"/>
                          </a:solidFill>
                          <a:latin typeface="Cambria Math" panose="02040503050406030204" pitchFamily="18" charset="0"/>
                        </a:rPr>
                        <m:t> </m:t>
                      </m:r>
                      <m:f>
                        <m:fPr>
                          <m:ctrlPr>
                            <a:rPr lang="es-MX" sz="1800" i="1" dirty="0" smtClean="0">
                              <a:solidFill>
                                <a:srgbClr val="182B47"/>
                              </a:solidFill>
                              <a:latin typeface="Cambria Math" panose="02040503050406030204" pitchFamily="18" charset="0"/>
                            </a:rPr>
                          </m:ctrlPr>
                        </m:fPr>
                        <m:num>
                          <m:sSubSup>
                            <m:sSubSupPr>
                              <m:ctrlPr>
                                <a:rPr lang="es-MX" sz="1800" i="1" dirty="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𝛴</m:t>
                              </m:r>
                            </m:e>
                            <m:sub>
                              <m:r>
                                <a:rPr lang="es-MX" sz="1800" i="1" dirty="0">
                                  <a:solidFill>
                                    <a:srgbClr val="182B47"/>
                                  </a:solidFill>
                                  <a:latin typeface="Cambria Math" panose="02040503050406030204" pitchFamily="18" charset="0"/>
                                </a:rPr>
                                <m:t>𝑗</m:t>
                              </m:r>
                              <m:r>
                                <a:rPr lang="es-MX" sz="1800" b="0" i="1" dirty="0" smtClean="0">
                                  <a:solidFill>
                                    <a:srgbClr val="182B47"/>
                                  </a:solidFill>
                                  <a:latin typeface="Cambria Math" panose="02040503050406030204" pitchFamily="18" charset="0"/>
                                </a:rPr>
                                <m:t>=0</m:t>
                              </m:r>
                            </m:sub>
                            <m:sup>
                              <m:r>
                                <a:rPr lang="es-MX" sz="1800" i="1" dirty="0">
                                  <a:solidFill>
                                    <a:srgbClr val="182B47"/>
                                  </a:solidFill>
                                  <a:latin typeface="Cambria Math" panose="02040503050406030204" pitchFamily="18" charset="0"/>
                                </a:rPr>
                                <m:t>𝑛</m:t>
                              </m:r>
                            </m:sup>
                          </m:sSubSup>
                          <m:sSubSup>
                            <m:sSubSupPr>
                              <m:ctrlPr>
                                <a:rPr lang="es-MX" sz="1800" i="1" dirty="0" smtClean="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𝛽</m:t>
                              </m:r>
                            </m:e>
                            <m:sub>
                              <m:r>
                                <a:rPr lang="es-MX" sz="1800" i="1" dirty="0">
                                  <a:solidFill>
                                    <a:srgbClr val="182B47"/>
                                  </a:solidFill>
                                  <a:latin typeface="Cambria Math" panose="02040503050406030204" pitchFamily="18" charset="0"/>
                                </a:rPr>
                                <m:t>𝑗</m:t>
                              </m:r>
                            </m:sub>
                            <m:sup>
                              <m:r>
                                <a:rPr lang="es-MX" sz="1800" i="1" dirty="0">
                                  <a:solidFill>
                                    <a:srgbClr val="182B47"/>
                                  </a:solidFill>
                                  <a:latin typeface="Cambria Math" panose="02040503050406030204" pitchFamily="18" charset="0"/>
                                </a:rPr>
                                <m:t>𝐹</m:t>
                              </m:r>
                            </m:sup>
                          </m:sSubSup>
                        </m:num>
                        <m:den>
                          <m:r>
                            <a:rPr lang="es-MX" sz="1800" i="0" dirty="0">
                              <a:solidFill>
                                <a:srgbClr val="182B47"/>
                              </a:solidFill>
                              <a:latin typeface="Cambria Math" panose="02040503050406030204" pitchFamily="18" charset="0"/>
                            </a:rPr>
                            <m:t>1−</m:t>
                          </m:r>
                          <m:sSubSup>
                            <m:sSubSupPr>
                              <m:ctrlPr>
                                <a:rPr lang="es-MX" sz="1800" i="1" dirty="0">
                                  <a:solidFill>
                                    <a:srgbClr val="182B47"/>
                                  </a:solidFill>
                                  <a:latin typeface="Cambria Math" panose="02040503050406030204" pitchFamily="18" charset="0"/>
                                </a:rPr>
                              </m:ctrlPr>
                            </m:sSubSupPr>
                            <m:e>
                              <m:r>
                                <a:rPr lang="es-MX" sz="1800" i="1" dirty="0">
                                  <a:solidFill>
                                    <a:srgbClr val="182B47"/>
                                  </a:solidFill>
                                  <a:latin typeface="Cambria Math" panose="02040503050406030204" pitchFamily="18" charset="0"/>
                                </a:rPr>
                                <m:t>𝛴</m:t>
                              </m:r>
                            </m:e>
                            <m:sub>
                              <m:r>
                                <a:rPr lang="es-MX" sz="1800" i="1" dirty="0">
                                  <a:solidFill>
                                    <a:srgbClr val="182B47"/>
                                  </a:solidFill>
                                  <a:latin typeface="Cambria Math" panose="02040503050406030204" pitchFamily="18" charset="0"/>
                                </a:rPr>
                                <m:t>𝑗</m:t>
                              </m:r>
                              <m:r>
                                <a:rPr lang="es-MX" sz="1800" i="1" dirty="0">
                                  <a:solidFill>
                                    <a:srgbClr val="182B47"/>
                                  </a:solidFill>
                                  <a:latin typeface="Cambria Math" panose="02040503050406030204" pitchFamily="18" charset="0"/>
                                </a:rPr>
                                <m:t>=1</m:t>
                              </m:r>
                            </m:sub>
                            <m:sup>
                              <m:r>
                                <a:rPr lang="es-MX" sz="1800" i="1" dirty="0">
                                  <a:solidFill>
                                    <a:srgbClr val="182B47"/>
                                  </a:solidFill>
                                  <a:latin typeface="Cambria Math" panose="02040503050406030204" pitchFamily="18" charset="0"/>
                                </a:rPr>
                                <m:t>𝑛</m:t>
                              </m:r>
                            </m:sup>
                          </m:sSubSup>
                          <m:sSubSup>
                            <m:sSubSupPr>
                              <m:ctrlPr>
                                <a:rPr lang="es-MX" sz="1800" i="1" dirty="0">
                                  <a:solidFill>
                                    <a:srgbClr val="182B47"/>
                                  </a:solidFill>
                                  <a:latin typeface="Cambria Math" panose="02040503050406030204" pitchFamily="18" charset="0"/>
                                </a:rPr>
                              </m:ctrlPr>
                            </m:sSubSupPr>
                            <m:e>
                              <m:r>
                                <a:rPr lang="es-MX" sz="1800" i="1" dirty="0" smtClean="0">
                                  <a:solidFill>
                                    <a:srgbClr val="182B47"/>
                                  </a:solidFill>
                                  <a:latin typeface="Cambria Math" panose="02040503050406030204" pitchFamily="18" charset="0"/>
                                  <a:ea typeface="Cambria Math" panose="02040503050406030204" pitchFamily="18" charset="0"/>
                                </a:rPr>
                                <m:t>𝛿</m:t>
                              </m:r>
                            </m:e>
                            <m:sub>
                              <m:r>
                                <a:rPr lang="es-MX" sz="1800" i="1" dirty="0">
                                  <a:solidFill>
                                    <a:srgbClr val="182B47"/>
                                  </a:solidFill>
                                  <a:latin typeface="Cambria Math" panose="02040503050406030204" pitchFamily="18" charset="0"/>
                                </a:rPr>
                                <m:t>𝑗</m:t>
                              </m:r>
                            </m:sub>
                            <m:sup>
                              <m:r>
                                <a:rPr lang="es-MX" sz="1800" i="1" dirty="0">
                                  <a:solidFill>
                                    <a:srgbClr val="182B47"/>
                                  </a:solidFill>
                                  <a:latin typeface="Cambria Math" panose="02040503050406030204" pitchFamily="18" charset="0"/>
                                </a:rPr>
                                <m:t>𝐹</m:t>
                              </m:r>
                            </m:sup>
                          </m:sSubSup>
                        </m:den>
                      </m:f>
                      <m:r>
                        <a:rPr lang="es-MX" sz="1800" b="0" i="0" dirty="0" smtClean="0">
                          <a:solidFill>
                            <a:srgbClr val="182B47"/>
                          </a:solidFill>
                          <a:latin typeface="Cambria Math" panose="02040503050406030204" pitchFamily="18" charset="0"/>
                        </a:rPr>
                        <m:t> , </m:t>
                      </m:r>
                      <m:r>
                        <m:rPr>
                          <m:sty m:val="p"/>
                        </m:rPr>
                        <a:rPr lang="es-MX" sz="1800" b="0" i="0" dirty="0" smtClean="0">
                          <a:solidFill>
                            <a:srgbClr val="182B47"/>
                          </a:solidFill>
                          <a:latin typeface="Cambria Math" panose="02040503050406030204" pitchFamily="18" charset="0"/>
                        </a:rPr>
                        <m:t>con</m:t>
                      </m:r>
                      <m:r>
                        <a:rPr lang="es-MX" sz="1800" b="0" i="0" dirty="0" smtClean="0">
                          <a:solidFill>
                            <a:srgbClr val="182B47"/>
                          </a:solidFill>
                          <a:latin typeface="Cambria Math" panose="02040503050406030204" pitchFamily="18" charset="0"/>
                        </a:rPr>
                        <m:t> </m:t>
                      </m:r>
                      <m:r>
                        <m:rPr>
                          <m:sty m:val="p"/>
                        </m:rPr>
                        <a:rPr lang="es-MX" sz="1800" b="0" i="0" dirty="0" smtClean="0">
                          <a:solidFill>
                            <a:srgbClr val="182B47"/>
                          </a:solidFill>
                          <a:latin typeface="Cambria Math" panose="02040503050406030204" pitchFamily="18" charset="0"/>
                        </a:rPr>
                        <m:t>flujos</m:t>
                      </m:r>
                      <m:r>
                        <a:rPr lang="es-MX" sz="1800" b="0" i="0" dirty="0" smtClean="0">
                          <a:solidFill>
                            <a:srgbClr val="182B47"/>
                          </a:solidFill>
                          <a:latin typeface="Cambria Math" panose="02040503050406030204" pitchFamily="18" charset="0"/>
                        </a:rPr>
                        <m:t> </m:t>
                      </m:r>
                      <m:r>
                        <m:rPr>
                          <m:sty m:val="p"/>
                        </m:rPr>
                        <a:rPr lang="es-MX" sz="1800" b="0" i="0" dirty="0" smtClean="0">
                          <a:solidFill>
                            <a:srgbClr val="182B47"/>
                          </a:solidFill>
                          <a:latin typeface="Cambria Math" panose="02040503050406030204" pitchFamily="18" charset="0"/>
                        </a:rPr>
                        <m:t>F</m:t>
                      </m:r>
                      <m:r>
                        <a:rPr lang="es-MX" sz="1800" b="0" i="0" dirty="0" smtClean="0">
                          <a:solidFill>
                            <a:srgbClr val="182B47"/>
                          </a:solidFill>
                          <a:latin typeface="Cambria Math" panose="02040503050406030204" pitchFamily="18" charset="0"/>
                        </a:rPr>
                        <m:t>={</m:t>
                      </m:r>
                      <m:r>
                        <m:rPr>
                          <m:sty m:val="p"/>
                        </m:rPr>
                        <a:rPr lang="es-MX" sz="1800" b="0" i="0" dirty="0" smtClean="0">
                          <a:solidFill>
                            <a:srgbClr val="182B47"/>
                          </a:solidFill>
                          <a:latin typeface="Cambria Math" panose="02040503050406030204" pitchFamily="18" charset="0"/>
                        </a:rPr>
                        <m:t>X</m:t>
                      </m:r>
                      <m:r>
                        <a:rPr lang="es-MX" sz="1800" b="0" i="0" dirty="0" smtClean="0">
                          <a:solidFill>
                            <a:srgbClr val="182B47"/>
                          </a:solidFill>
                          <a:latin typeface="Cambria Math" panose="02040503050406030204" pitchFamily="18" charset="0"/>
                        </a:rPr>
                        <m:t>,</m:t>
                      </m:r>
                      <m:r>
                        <m:rPr>
                          <m:sty m:val="p"/>
                        </m:rPr>
                        <a:rPr lang="es-MX" sz="1800" b="0" i="0" dirty="0" smtClean="0">
                          <a:solidFill>
                            <a:srgbClr val="182B47"/>
                          </a:solidFill>
                          <a:latin typeface="Cambria Math" panose="02040503050406030204" pitchFamily="18" charset="0"/>
                        </a:rPr>
                        <m:t>M</m:t>
                      </m:r>
                      <m:r>
                        <a:rPr lang="es-MX" sz="1800" b="0" i="0" dirty="0" smtClean="0">
                          <a:solidFill>
                            <a:srgbClr val="182B47"/>
                          </a:solidFill>
                          <a:latin typeface="Cambria Math" panose="02040503050406030204" pitchFamily="18" charset="0"/>
                        </a:rPr>
                        <m:t>}</m:t>
                      </m:r>
                    </m:oMath>
                  </m:oMathPara>
                </a14:m>
                <a:endParaRPr lang="es-MX" sz="18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609600" y="1015391"/>
                <a:ext cx="10972800" cy="5118134"/>
              </a:xfrm>
              <a:prstGeom prst="rect">
                <a:avLst/>
              </a:prstGeom>
              <a:blipFill>
                <a:blip r:embed="rId2"/>
                <a:stretch>
                  <a:fillRect l="-389" t="-1549" r="-333"/>
                </a:stretch>
              </a:blipFill>
            </p:spPr>
            <p:txBody>
              <a:bodyPr/>
              <a:lstStyle/>
              <a:p>
                <a:r>
                  <a:rPr lang="es-MX">
                    <a:noFill/>
                  </a:rPr>
                  <a:t> </a:t>
                </a:r>
              </a:p>
            </p:txBody>
          </p:sp>
        </mc:Fallback>
      </mc:AlternateContent>
      <p:sp>
        <p:nvSpPr>
          <p:cNvPr id="2" name="Cerrar llave 1">
            <a:extLst>
              <a:ext uri="{FF2B5EF4-FFF2-40B4-BE49-F238E27FC236}">
                <a16:creationId xmlns:a16="http://schemas.microsoft.com/office/drawing/2014/main" id="{8C6B0061-05C1-4BAF-8A28-4FFC36F8E8FA}"/>
              </a:ext>
            </a:extLst>
          </p:cNvPr>
          <p:cNvSpPr/>
          <p:nvPr/>
        </p:nvSpPr>
        <p:spPr>
          <a:xfrm rot="16200000">
            <a:off x="5547678" y="1610645"/>
            <a:ext cx="108190" cy="50405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MX"/>
          </a:p>
        </p:txBody>
      </p:sp>
      <p:sp>
        <p:nvSpPr>
          <p:cNvPr id="8" name="Cerrar llave 7">
            <a:extLst>
              <a:ext uri="{FF2B5EF4-FFF2-40B4-BE49-F238E27FC236}">
                <a16:creationId xmlns:a16="http://schemas.microsoft.com/office/drawing/2014/main" id="{9EA44FC9-D548-40D1-B294-3ECE86294B84}"/>
              </a:ext>
            </a:extLst>
          </p:cNvPr>
          <p:cNvSpPr/>
          <p:nvPr/>
        </p:nvSpPr>
        <p:spPr>
          <a:xfrm rot="16200000">
            <a:off x="7172157" y="1616498"/>
            <a:ext cx="144016" cy="50405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MX"/>
          </a:p>
        </p:txBody>
      </p:sp>
      <p:sp>
        <p:nvSpPr>
          <p:cNvPr id="10" name="CuadroTexto 9">
            <a:extLst>
              <a:ext uri="{FF2B5EF4-FFF2-40B4-BE49-F238E27FC236}">
                <a16:creationId xmlns:a16="http://schemas.microsoft.com/office/drawing/2014/main" id="{F26B9D6B-02C7-41D1-8958-B51674CD3EBF}"/>
              </a:ext>
            </a:extLst>
          </p:cNvPr>
          <p:cNvSpPr txBox="1"/>
          <p:nvPr/>
        </p:nvSpPr>
        <p:spPr>
          <a:xfrm>
            <a:off x="4770690" y="1586353"/>
            <a:ext cx="1642392" cy="2308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900" b="1" i="1" u="none" strike="noStrike" kern="1200" cap="none" spc="0" normalizeH="0" baseline="0" noProof="0" dirty="0">
                <a:ln>
                  <a:noFill/>
                </a:ln>
                <a:solidFill>
                  <a:srgbClr val="182B47"/>
                </a:solidFill>
                <a:effectLst/>
                <a:uLnTx/>
                <a:uFillTx/>
                <a:latin typeface="Calibri"/>
                <a:ea typeface="+mn-ea"/>
                <a:cs typeface="+mn-cs"/>
              </a:rPr>
              <a:t>Comercio de bienes y servicios</a:t>
            </a:r>
          </a:p>
        </p:txBody>
      </p:sp>
      <p:sp>
        <p:nvSpPr>
          <p:cNvPr id="11" name="CuadroTexto 10">
            <a:extLst>
              <a:ext uri="{FF2B5EF4-FFF2-40B4-BE49-F238E27FC236}">
                <a16:creationId xmlns:a16="http://schemas.microsoft.com/office/drawing/2014/main" id="{5A2B9AC5-348F-412B-8ACC-1216E64C9E01}"/>
              </a:ext>
            </a:extLst>
          </p:cNvPr>
          <p:cNvSpPr txBox="1"/>
          <p:nvPr/>
        </p:nvSpPr>
        <p:spPr>
          <a:xfrm>
            <a:off x="6422969" y="1567598"/>
            <a:ext cx="1642392" cy="2308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900" b="1" i="1" u="none" strike="noStrike" kern="1200" cap="none" spc="0" normalizeH="0" baseline="0" noProof="0" dirty="0">
                <a:ln>
                  <a:noFill/>
                </a:ln>
                <a:solidFill>
                  <a:srgbClr val="182B47"/>
                </a:solidFill>
                <a:effectLst/>
                <a:uLnTx/>
                <a:uFillTx/>
                <a:latin typeface="Calibri"/>
                <a:ea typeface="+mn-ea"/>
                <a:cs typeface="+mn-cs"/>
              </a:rPr>
              <a:t>Cuenta de ingresos</a:t>
            </a:r>
          </a:p>
        </p:txBody>
      </p:sp>
      <p:sp>
        <p:nvSpPr>
          <p:cNvPr id="12" name="CuadroTexto 11">
            <a:extLst>
              <a:ext uri="{FF2B5EF4-FFF2-40B4-BE49-F238E27FC236}">
                <a16:creationId xmlns:a16="http://schemas.microsoft.com/office/drawing/2014/main" id="{42EDBF61-7210-41D6-B0BB-A57FCBD2BA6D}"/>
              </a:ext>
            </a:extLst>
          </p:cNvPr>
          <p:cNvSpPr txBox="1"/>
          <p:nvPr/>
        </p:nvSpPr>
        <p:spPr>
          <a:xfrm>
            <a:off x="571629" y="535028"/>
            <a:ext cx="11300225" cy="400110"/>
          </a:xfrm>
          <a:prstGeom prst="rect">
            <a:avLst/>
          </a:prstGeom>
          <a:noFill/>
        </p:spPr>
        <p:txBody>
          <a:bodyPr wrap="square">
            <a:spAutoFit/>
          </a:bodyPr>
          <a:lstStyle/>
          <a:p>
            <a:pPr algn="ctr">
              <a:buClr>
                <a:srgbClr val="182B47"/>
              </a:buClr>
              <a:buSzPct val="100000"/>
            </a:pPr>
            <a:r>
              <a:rPr lang="es-MX" sz="2000" b="1" dirty="0">
                <a:solidFill>
                  <a:srgbClr val="182B47"/>
                </a:solidFill>
              </a:rPr>
              <a:t>Elasticidades Cuenta Corriente-Tipo de Cambio Efectivo Real estimadas (CA-REER)</a:t>
            </a:r>
            <a:endParaRPr lang="es-MX" sz="2000" dirty="0">
              <a:solidFill>
                <a:srgbClr val="182B47"/>
              </a:solidFill>
            </a:endParaRPr>
          </a:p>
        </p:txBody>
      </p:sp>
    </p:spTree>
    <p:extLst>
      <p:ext uri="{BB962C8B-B14F-4D97-AF65-F5344CB8AC3E}">
        <p14:creationId xmlns:p14="http://schemas.microsoft.com/office/powerpoint/2010/main" val="2927143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Sector externo</a:t>
            </a:r>
            <a:endParaRPr lang="es-MX" dirty="0"/>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71629" y="1050882"/>
                <a:ext cx="10972800" cy="5256583"/>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just">
                  <a:buClr>
                    <a:srgbClr val="182B47"/>
                  </a:buClr>
                  <a:buFont typeface="Wingdings" panose="05000000000000000000" pitchFamily="2" charset="2"/>
                  <a:buChar char="§"/>
                </a:pPr>
                <a:r>
                  <a:rPr lang="es-MX" sz="1900" b="1" dirty="0">
                    <a:solidFill>
                      <a:srgbClr val="182B47"/>
                    </a:solidFill>
                  </a:rPr>
                  <a:t>Semielasticidades de Equilibrio de Ingresos </a:t>
                </a:r>
              </a:p>
              <a:p>
                <a:pPr algn="just">
                  <a:buClr>
                    <a:srgbClr val="182B47"/>
                  </a:buClr>
                </a:pPr>
                <a:r>
                  <a:rPr lang="es-MX" sz="1700" dirty="0">
                    <a:solidFill>
                      <a:srgbClr val="182B47"/>
                    </a:solidFill>
                  </a:rPr>
                  <a:t>Este viene dado por:</a:t>
                </a:r>
              </a:p>
              <a:p>
                <a:pPr>
                  <a:buClr>
                    <a:srgbClr val="182B47"/>
                  </a:buClr>
                </a:pPr>
                <a14:m>
                  <m:oMath xmlns:m="http://schemas.openxmlformats.org/officeDocument/2006/math">
                    <m:sSup>
                      <m:sSupPr>
                        <m:ctrlPr>
                          <a:rPr lang="es-MX" sz="1700" i="1" dirty="0">
                            <a:solidFill>
                              <a:srgbClr val="182B47"/>
                            </a:solidFill>
                            <a:latin typeface="Cambria Math" panose="02040503050406030204" pitchFamily="18" charset="0"/>
                          </a:rPr>
                        </m:ctrlPr>
                      </m:sSupPr>
                      <m:e>
                        <m:r>
                          <a:rPr lang="es-MX" sz="1700" i="1" dirty="0">
                            <a:solidFill>
                              <a:srgbClr val="182B47"/>
                            </a:solidFill>
                            <a:latin typeface="Cambria Math" panose="02040503050406030204" pitchFamily="18" charset="0"/>
                          </a:rPr>
                          <m:t>𝜂</m:t>
                        </m:r>
                      </m:e>
                      <m:sup>
                        <m:r>
                          <a:rPr lang="es-MX" sz="1700" b="0" i="1" dirty="0" smtClean="0">
                            <a:solidFill>
                              <a:srgbClr val="182B47"/>
                            </a:solidFill>
                            <a:latin typeface="Cambria Math" panose="02040503050406030204" pitchFamily="18" charset="0"/>
                          </a:rPr>
                          <m:t>𝐼𝐵</m:t>
                        </m:r>
                      </m:sup>
                    </m:sSup>
                    <m:r>
                      <a:rPr lang="es-MX" sz="1700" i="1" dirty="0">
                        <a:solidFill>
                          <a:srgbClr val="182B47"/>
                        </a:solidFill>
                        <a:latin typeface="Cambria Math" panose="02040503050406030204" pitchFamily="18" charset="0"/>
                      </a:rPr>
                      <m:t> </m:t>
                    </m:r>
                    <m:r>
                      <a:rPr lang="es-MX" sz="1700" i="0" dirty="0">
                        <a:solidFill>
                          <a:srgbClr val="182B47"/>
                        </a:solidFill>
                        <a:latin typeface="Cambria Math" panose="02040503050406030204" pitchFamily="18" charset="0"/>
                      </a:rPr>
                      <m:t>=</m:t>
                    </m:r>
                    <m:sSup>
                      <m:sSupPr>
                        <m:ctrlPr>
                          <a:rPr lang="es-MX" sz="1700" i="1" dirty="0">
                            <a:solidFill>
                              <a:srgbClr val="182B47"/>
                            </a:solidFill>
                            <a:latin typeface="Cambria Math" panose="02040503050406030204" pitchFamily="18" charset="0"/>
                          </a:rPr>
                        </m:ctrlPr>
                      </m:sSupPr>
                      <m:e>
                        <m:r>
                          <a:rPr lang="es-MX" sz="1700" i="1" dirty="0">
                            <a:solidFill>
                              <a:srgbClr val="182B47"/>
                            </a:solidFill>
                            <a:latin typeface="Cambria Math" panose="02040503050406030204" pitchFamily="18" charset="0"/>
                          </a:rPr>
                          <m:t>𝜂</m:t>
                        </m:r>
                      </m:e>
                      <m:sup>
                        <m:r>
                          <a:rPr lang="es-MX" sz="1700" b="0" i="1" dirty="0" smtClean="0">
                            <a:solidFill>
                              <a:srgbClr val="182B47"/>
                            </a:solidFill>
                            <a:latin typeface="Cambria Math" panose="02040503050406030204" pitchFamily="18" charset="0"/>
                          </a:rPr>
                          <m:t>𝐼𝐶</m:t>
                        </m:r>
                      </m:sup>
                    </m:sSup>
                    <m:sSup>
                      <m:sSupPr>
                        <m:ctrlPr>
                          <a:rPr lang="es-MX" sz="1700" i="1" dirty="0">
                            <a:solidFill>
                              <a:srgbClr val="182B47"/>
                            </a:solidFill>
                            <a:latin typeface="Cambria Math" panose="02040503050406030204" pitchFamily="18" charset="0"/>
                          </a:rPr>
                        </m:ctrlPr>
                      </m:sSupPr>
                      <m:e>
                        <m:r>
                          <a:rPr lang="es-MX" sz="1700" b="0" i="1" dirty="0" smtClean="0">
                            <a:solidFill>
                              <a:srgbClr val="182B47"/>
                            </a:solidFill>
                            <a:latin typeface="Cambria Math" panose="02040503050406030204" pitchFamily="18" charset="0"/>
                          </a:rPr>
                          <m:t>𝑠</m:t>
                        </m:r>
                      </m:e>
                      <m:sup>
                        <m:r>
                          <a:rPr lang="es-MX" sz="1700" b="0" i="1" dirty="0" smtClean="0">
                            <a:solidFill>
                              <a:srgbClr val="182B47"/>
                            </a:solidFill>
                            <a:latin typeface="Cambria Math" panose="02040503050406030204" pitchFamily="18" charset="0"/>
                          </a:rPr>
                          <m:t>𝐼𝐶</m:t>
                        </m:r>
                      </m:sup>
                    </m:sSup>
                    <m:r>
                      <a:rPr lang="es-MX" sz="1700" i="0" dirty="0">
                        <a:solidFill>
                          <a:srgbClr val="182B47"/>
                        </a:solidFill>
                        <a:latin typeface="Cambria Math" panose="02040503050406030204" pitchFamily="18" charset="0"/>
                      </a:rPr>
                      <m:t>−</m:t>
                    </m:r>
                  </m:oMath>
                </a14:m>
                <a:r>
                  <a:rPr lang="es-MX" sz="1700" dirty="0">
                    <a:solidFill>
                      <a:srgbClr val="182B47"/>
                    </a:solidFill>
                  </a:rPr>
                  <a:t> </a:t>
                </a:r>
                <a14:m>
                  <m:oMath xmlns:m="http://schemas.openxmlformats.org/officeDocument/2006/math">
                    <m:sSup>
                      <m:sSupPr>
                        <m:ctrlPr>
                          <a:rPr lang="es-MX" sz="1700" i="1" dirty="0">
                            <a:solidFill>
                              <a:srgbClr val="182B47"/>
                            </a:solidFill>
                            <a:latin typeface="Cambria Math" panose="02040503050406030204" pitchFamily="18" charset="0"/>
                          </a:rPr>
                        </m:ctrlPr>
                      </m:sSupPr>
                      <m:e>
                        <m:r>
                          <a:rPr lang="es-MX" sz="1700" i="1" dirty="0">
                            <a:solidFill>
                              <a:srgbClr val="182B47"/>
                            </a:solidFill>
                            <a:latin typeface="Cambria Math" panose="02040503050406030204" pitchFamily="18" charset="0"/>
                          </a:rPr>
                          <m:t>𝜂</m:t>
                        </m:r>
                      </m:e>
                      <m:sup>
                        <m:r>
                          <a:rPr lang="es-MX" sz="1700" b="0" i="1" dirty="0" smtClean="0">
                            <a:solidFill>
                              <a:srgbClr val="182B47"/>
                            </a:solidFill>
                            <a:latin typeface="Cambria Math" panose="02040503050406030204" pitchFamily="18" charset="0"/>
                          </a:rPr>
                          <m:t>𝐼𝐷</m:t>
                        </m:r>
                      </m:sup>
                    </m:sSup>
                    <m:sSup>
                      <m:sSupPr>
                        <m:ctrlPr>
                          <a:rPr lang="es-MX" sz="1700" i="1" dirty="0">
                            <a:solidFill>
                              <a:srgbClr val="182B47"/>
                            </a:solidFill>
                            <a:latin typeface="Cambria Math" panose="02040503050406030204" pitchFamily="18" charset="0"/>
                          </a:rPr>
                        </m:ctrlPr>
                      </m:sSupPr>
                      <m:e>
                        <m:r>
                          <a:rPr lang="es-MX" sz="1700" i="1" dirty="0">
                            <a:solidFill>
                              <a:srgbClr val="182B47"/>
                            </a:solidFill>
                            <a:latin typeface="Cambria Math" panose="02040503050406030204" pitchFamily="18" charset="0"/>
                          </a:rPr>
                          <m:t>𝑠</m:t>
                        </m:r>
                      </m:e>
                      <m:sup>
                        <m:r>
                          <a:rPr lang="es-MX" sz="1700" b="0" i="1" dirty="0" smtClean="0">
                            <a:solidFill>
                              <a:srgbClr val="182B47"/>
                            </a:solidFill>
                            <a:latin typeface="Cambria Math" panose="02040503050406030204" pitchFamily="18" charset="0"/>
                          </a:rPr>
                          <m:t>𝐼𝐷</m:t>
                        </m:r>
                      </m:sup>
                    </m:sSup>
                  </m:oMath>
                </a14:m>
                <a:endParaRPr lang="es-MX" sz="1700" dirty="0">
                  <a:solidFill>
                    <a:srgbClr val="182B47"/>
                  </a:solidFill>
                </a:endParaRPr>
              </a:p>
              <a:p>
                <a:pPr algn="just">
                  <a:buClr>
                    <a:srgbClr val="182B47"/>
                  </a:buClr>
                </a:pPr>
                <a:r>
                  <a:rPr lang="es-MX" sz="1700" dirty="0">
                    <a:solidFill>
                      <a:srgbClr val="182B47"/>
                    </a:solidFill>
                  </a:rPr>
                  <a:t>Donde: </a:t>
                </a:r>
              </a:p>
              <a:p>
                <a:pPr algn="just">
                  <a:spcBef>
                    <a:spcPts val="600"/>
                  </a:spcBef>
                  <a:spcAft>
                    <a:spcPts val="600"/>
                  </a:spcAft>
                  <a:buClr>
                    <a:srgbClr val="182B47"/>
                  </a:buClr>
                </a:pPr>
                <a:r>
                  <a:rPr lang="es-MX" sz="1700" dirty="0">
                    <a:solidFill>
                      <a:srgbClr val="182B47"/>
                    </a:solidFill>
                  </a:rPr>
                  <a:t>donde </a:t>
                </a:r>
                <a14:m>
                  <m:oMath xmlns:m="http://schemas.openxmlformats.org/officeDocument/2006/math">
                    <m:sSup>
                      <m:sSupPr>
                        <m:ctrlPr>
                          <a:rPr lang="es-MX" sz="1700" i="1" dirty="0">
                            <a:solidFill>
                              <a:srgbClr val="182B47"/>
                            </a:solidFill>
                            <a:latin typeface="Cambria Math" panose="02040503050406030204" pitchFamily="18" charset="0"/>
                          </a:rPr>
                        </m:ctrlPr>
                      </m:sSupPr>
                      <m:e>
                        <m:r>
                          <a:rPr lang="es-MX" sz="1700" i="1" dirty="0">
                            <a:solidFill>
                              <a:srgbClr val="182B47"/>
                            </a:solidFill>
                            <a:latin typeface="Cambria Math" panose="02040503050406030204" pitchFamily="18" charset="0"/>
                          </a:rPr>
                          <m:t>𝜂</m:t>
                        </m:r>
                      </m:e>
                      <m:sup>
                        <m:r>
                          <a:rPr lang="es-MX" sz="1700" b="0" i="1" dirty="0" smtClean="0">
                            <a:solidFill>
                              <a:srgbClr val="182B47"/>
                            </a:solidFill>
                            <a:latin typeface="Cambria Math" panose="02040503050406030204" pitchFamily="18" charset="0"/>
                          </a:rPr>
                          <m:t>𝐼𝐶</m:t>
                        </m:r>
                      </m:sup>
                    </m:sSup>
                    <m:r>
                      <a:rPr lang="es-MX" sz="1700" i="1" dirty="0">
                        <a:solidFill>
                          <a:srgbClr val="182B47"/>
                        </a:solidFill>
                        <a:latin typeface="Cambria Math" panose="02040503050406030204" pitchFamily="18" charset="0"/>
                      </a:rPr>
                      <m:t> </m:t>
                    </m:r>
                  </m:oMath>
                </a14:m>
                <a:r>
                  <a:rPr lang="es-MX" sz="1700" dirty="0">
                    <a:solidFill>
                      <a:srgbClr val="182B47"/>
                    </a:solidFill>
                  </a:rPr>
                  <a:t>y </a:t>
                </a:r>
                <a14:m>
                  <m:oMath xmlns:m="http://schemas.openxmlformats.org/officeDocument/2006/math">
                    <m:sSup>
                      <m:sSupPr>
                        <m:ctrlPr>
                          <a:rPr lang="es-MX" sz="1700" i="1" dirty="0">
                            <a:solidFill>
                              <a:srgbClr val="182B47"/>
                            </a:solidFill>
                            <a:latin typeface="Cambria Math" panose="02040503050406030204" pitchFamily="18" charset="0"/>
                          </a:rPr>
                        </m:ctrlPr>
                      </m:sSupPr>
                      <m:e>
                        <m:r>
                          <a:rPr lang="es-MX" sz="1700" i="1" dirty="0">
                            <a:solidFill>
                              <a:srgbClr val="182B47"/>
                            </a:solidFill>
                            <a:latin typeface="Cambria Math" panose="02040503050406030204" pitchFamily="18" charset="0"/>
                          </a:rPr>
                          <m:t>𝜂</m:t>
                        </m:r>
                      </m:e>
                      <m:sup>
                        <m:r>
                          <a:rPr lang="es-MX" sz="1700" b="0" i="1" dirty="0" smtClean="0">
                            <a:solidFill>
                              <a:srgbClr val="182B47"/>
                            </a:solidFill>
                            <a:latin typeface="Cambria Math" panose="02040503050406030204" pitchFamily="18" charset="0"/>
                          </a:rPr>
                          <m:t>𝐼𝐷</m:t>
                        </m:r>
                      </m:sup>
                    </m:sSup>
                    <m:r>
                      <a:rPr lang="es-MX" sz="1700" i="1" dirty="0">
                        <a:solidFill>
                          <a:srgbClr val="182B47"/>
                        </a:solidFill>
                        <a:latin typeface="Cambria Math" panose="02040503050406030204" pitchFamily="18" charset="0"/>
                      </a:rPr>
                      <m:t> </m:t>
                    </m:r>
                  </m:oMath>
                </a14:m>
                <a:r>
                  <a:rPr lang="es-MX" sz="1700" dirty="0">
                    <a:solidFill>
                      <a:srgbClr val="182B47"/>
                    </a:solidFill>
                  </a:rPr>
                  <a:t>son las elasticidades de la relación entre flujos de crédito y débito del PIB con respecto a REER y, </a:t>
                </a:r>
                <a14:m>
                  <m:oMath xmlns:m="http://schemas.openxmlformats.org/officeDocument/2006/math">
                    <m:sSup>
                      <m:sSupPr>
                        <m:ctrlPr>
                          <a:rPr lang="es-MX" sz="1700" i="1" dirty="0">
                            <a:solidFill>
                              <a:srgbClr val="182B47"/>
                            </a:solidFill>
                            <a:latin typeface="Cambria Math" panose="02040503050406030204" pitchFamily="18" charset="0"/>
                          </a:rPr>
                        </m:ctrlPr>
                      </m:sSupPr>
                      <m:e>
                        <m:r>
                          <a:rPr lang="es-MX" sz="1700" i="1" dirty="0">
                            <a:solidFill>
                              <a:srgbClr val="182B47"/>
                            </a:solidFill>
                            <a:latin typeface="Cambria Math" panose="02040503050406030204" pitchFamily="18" charset="0"/>
                          </a:rPr>
                          <m:t>𝑠</m:t>
                        </m:r>
                      </m:e>
                      <m:sup>
                        <m:r>
                          <a:rPr lang="es-MX" sz="1700" b="0" i="1" dirty="0" smtClean="0">
                            <a:solidFill>
                              <a:srgbClr val="182B47"/>
                            </a:solidFill>
                            <a:latin typeface="Cambria Math" panose="02040503050406030204" pitchFamily="18" charset="0"/>
                          </a:rPr>
                          <m:t>𝐼𝐶</m:t>
                        </m:r>
                      </m:sup>
                    </m:sSup>
                  </m:oMath>
                </a14:m>
                <a:r>
                  <a:rPr lang="es-MX" sz="1700" dirty="0">
                    <a:solidFill>
                      <a:srgbClr val="182B47"/>
                    </a:solidFill>
                  </a:rPr>
                  <a:t>y </a:t>
                </a:r>
                <a14:m>
                  <m:oMath xmlns:m="http://schemas.openxmlformats.org/officeDocument/2006/math">
                    <m:sSup>
                      <m:sSupPr>
                        <m:ctrlPr>
                          <a:rPr lang="es-MX" sz="1700" i="1" dirty="0">
                            <a:solidFill>
                              <a:srgbClr val="182B47"/>
                            </a:solidFill>
                            <a:latin typeface="Cambria Math" panose="02040503050406030204" pitchFamily="18" charset="0"/>
                          </a:rPr>
                        </m:ctrlPr>
                      </m:sSupPr>
                      <m:e>
                        <m:r>
                          <a:rPr lang="es-MX" sz="1700" i="1" dirty="0">
                            <a:solidFill>
                              <a:srgbClr val="182B47"/>
                            </a:solidFill>
                            <a:latin typeface="Cambria Math" panose="02040503050406030204" pitchFamily="18" charset="0"/>
                          </a:rPr>
                          <m:t>𝑠</m:t>
                        </m:r>
                      </m:e>
                      <m:sup>
                        <m:r>
                          <a:rPr lang="es-MX" sz="1700" b="0" i="1" dirty="0" smtClean="0">
                            <a:solidFill>
                              <a:srgbClr val="182B47"/>
                            </a:solidFill>
                            <a:latin typeface="Cambria Math" panose="02040503050406030204" pitchFamily="18" charset="0"/>
                          </a:rPr>
                          <m:t>𝐼𝐷</m:t>
                        </m:r>
                      </m:sup>
                    </m:sSup>
                    <m:r>
                      <a:rPr lang="es-MX" sz="1700" i="1" dirty="0">
                        <a:solidFill>
                          <a:srgbClr val="182B47"/>
                        </a:solidFill>
                        <a:latin typeface="Cambria Math" panose="02040503050406030204" pitchFamily="18" charset="0"/>
                      </a:rPr>
                      <m:t> </m:t>
                    </m:r>
                  </m:oMath>
                </a14:m>
                <a:r>
                  <a:rPr lang="es-MX" sz="1700" dirty="0">
                    <a:solidFill>
                      <a:srgbClr val="182B47"/>
                    </a:solidFill>
                  </a:rPr>
                  <a:t>son la relación entre flujos de crédito y débito sobre el PIB. </a:t>
                </a:r>
              </a:p>
              <a:p>
                <a:pPr marL="285750" indent="-285750" algn="just">
                  <a:spcAft>
                    <a:spcPts val="600"/>
                  </a:spcAft>
                  <a:buClr>
                    <a:srgbClr val="182B47"/>
                  </a:buClr>
                  <a:buFont typeface="Arial" panose="020B0604020202020204" pitchFamily="34" charset="0"/>
                  <a:buChar char="•"/>
                </a:pPr>
                <a:r>
                  <a:rPr lang="es-MX" sz="1700" b="1" dirty="0">
                    <a:solidFill>
                      <a:srgbClr val="182B47"/>
                    </a:solidFill>
                    <a:latin typeface="Calibri" panose="020F0502020204030204" pitchFamily="34" charset="0"/>
                    <a:cs typeface="Calibri" panose="020F0502020204030204" pitchFamily="34" charset="0"/>
                  </a:rPr>
                  <a:t>Las elasticidades de los flujos de crédito (IC) y débito (ID) de la renta, se estiman mediante un enfoque de panel con todas las economías de la EBA, utilizando datos anuales de 1986-2019.</a:t>
                </a:r>
              </a:p>
              <a:p>
                <a:pPr>
                  <a:buClr>
                    <a:srgbClr val="182B47"/>
                  </a:buClr>
                </a:pPr>
                <a14:m>
                  <m:oMath xmlns:m="http://schemas.openxmlformats.org/officeDocument/2006/math">
                    <m:func>
                      <m:funcPr>
                        <m:ctrlPr>
                          <a:rPr lang="es-MX" sz="1700" i="1" dirty="0" smtClean="0">
                            <a:solidFill>
                              <a:srgbClr val="182B47"/>
                            </a:solidFill>
                            <a:latin typeface="Cambria Math" panose="02040503050406030204" pitchFamily="18" charset="0"/>
                          </a:rPr>
                        </m:ctrlPr>
                      </m:funcPr>
                      <m:fName>
                        <m:r>
                          <m:rPr>
                            <m:sty m:val="p"/>
                          </m:rPr>
                          <a:rPr lang="es-MX" sz="1700" dirty="0">
                            <a:solidFill>
                              <a:srgbClr val="182B47"/>
                            </a:solidFill>
                            <a:latin typeface="Cambria Math" panose="02040503050406030204" pitchFamily="18" charset="0"/>
                          </a:rPr>
                          <m:t>ln</m:t>
                        </m:r>
                      </m:fName>
                      <m:e>
                        <m:d>
                          <m:dPr>
                            <m:ctrlPr>
                              <a:rPr lang="es-MX" sz="1700" i="1" dirty="0">
                                <a:solidFill>
                                  <a:srgbClr val="182B47"/>
                                </a:solidFill>
                                <a:latin typeface="Cambria Math" panose="02040503050406030204" pitchFamily="18" charset="0"/>
                              </a:rPr>
                            </m:ctrlPr>
                          </m:dPr>
                          <m:e>
                            <m:f>
                              <m:fPr>
                                <m:ctrlPr>
                                  <a:rPr lang="es-MX" sz="1700" i="1" dirty="0" smtClean="0">
                                    <a:solidFill>
                                      <a:srgbClr val="182B47"/>
                                    </a:solidFill>
                                    <a:latin typeface="Cambria Math" panose="02040503050406030204" pitchFamily="18" charset="0"/>
                                  </a:rPr>
                                </m:ctrlPr>
                              </m:fPr>
                              <m:num>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𝐼</m:t>
                                    </m:r>
                                    <m:r>
                                      <a:rPr lang="es-MX" sz="1700" b="0" i="1" dirty="0" smtClean="0">
                                        <a:solidFill>
                                          <a:srgbClr val="182B47"/>
                                        </a:solidFill>
                                        <a:latin typeface="Cambria Math" panose="02040503050406030204" pitchFamily="18" charset="0"/>
                                      </a:rPr>
                                      <m:t>𝐶</m:t>
                                    </m:r>
                                  </m:e>
                                  <m:sub>
                                    <m:r>
                                      <a:rPr lang="es-MX" sz="1700" i="1" dirty="0">
                                        <a:solidFill>
                                          <a:srgbClr val="182B47"/>
                                        </a:solidFill>
                                        <a:latin typeface="Cambria Math" panose="02040503050406030204" pitchFamily="18" charset="0"/>
                                      </a:rPr>
                                      <m:t>𝑖</m:t>
                                    </m:r>
                                    <m:r>
                                      <a:rPr lang="es-MX" sz="1700" b="0" i="1" dirty="0" smtClean="0">
                                        <a:solidFill>
                                          <a:srgbClr val="182B47"/>
                                        </a:solidFill>
                                        <a:latin typeface="Cambria Math" panose="02040503050406030204" pitchFamily="18" charset="0"/>
                                      </a:rPr>
                                      <m:t>𝑡</m:t>
                                    </m:r>
                                  </m:sub>
                                </m:sSub>
                              </m:num>
                              <m:den>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𝐺</m:t>
                                    </m:r>
                                    <m:r>
                                      <a:rPr lang="es-MX" sz="1700" b="0" i="1" dirty="0" smtClean="0">
                                        <a:solidFill>
                                          <a:srgbClr val="182B47"/>
                                        </a:solidFill>
                                        <a:latin typeface="Cambria Math" panose="02040503050406030204" pitchFamily="18" charset="0"/>
                                      </a:rPr>
                                      <m:t>𝐷𝑃</m:t>
                                    </m:r>
                                  </m:e>
                                  <m:sub>
                                    <m:r>
                                      <a:rPr lang="es-MX" sz="1700" i="1" dirty="0">
                                        <a:solidFill>
                                          <a:srgbClr val="182B47"/>
                                        </a:solidFill>
                                        <a:latin typeface="Cambria Math" panose="02040503050406030204" pitchFamily="18" charset="0"/>
                                      </a:rPr>
                                      <m:t>𝑖𝑡</m:t>
                                    </m:r>
                                  </m:sub>
                                </m:sSub>
                              </m:den>
                            </m:f>
                          </m:e>
                        </m:d>
                      </m:e>
                    </m:func>
                    <m:r>
                      <a:rPr lang="es-MX" sz="1700" i="0" dirty="0">
                        <a:solidFill>
                          <a:srgbClr val="182B47"/>
                        </a:solidFill>
                        <a:latin typeface="Cambria Math" panose="02040503050406030204" pitchFamily="18" charset="0"/>
                      </a:rPr>
                      <m:t>=</m:t>
                    </m:r>
                    <m:sSubSup>
                      <m:sSubSupPr>
                        <m:ctrlPr>
                          <a:rPr lang="es-MX" sz="1700" i="1" dirty="0">
                            <a:solidFill>
                              <a:srgbClr val="182B47"/>
                            </a:solidFill>
                            <a:latin typeface="Cambria Math" panose="02040503050406030204" pitchFamily="18" charset="0"/>
                          </a:rPr>
                        </m:ctrlPr>
                      </m:sSubSupPr>
                      <m:e>
                        <m:r>
                          <a:rPr lang="es-MX" sz="1700" i="1" dirty="0">
                            <a:solidFill>
                              <a:srgbClr val="182B47"/>
                            </a:solidFill>
                            <a:latin typeface="Cambria Math" panose="02040503050406030204" pitchFamily="18" charset="0"/>
                          </a:rPr>
                          <m:t>𝛿</m:t>
                        </m:r>
                      </m:e>
                      <m:sub>
                        <m:r>
                          <a:rPr lang="es-MX" sz="1700" b="0" i="1" dirty="0" smtClean="0">
                            <a:solidFill>
                              <a:srgbClr val="182B47"/>
                            </a:solidFill>
                            <a:latin typeface="Cambria Math" panose="02040503050406030204" pitchFamily="18" charset="0"/>
                          </a:rPr>
                          <m:t>1</m:t>
                        </m:r>
                      </m:sub>
                      <m:sup>
                        <m:r>
                          <a:rPr lang="es-MX" sz="1700" b="0" i="1" dirty="0" smtClean="0">
                            <a:solidFill>
                              <a:srgbClr val="182B47"/>
                            </a:solidFill>
                            <a:latin typeface="Cambria Math" panose="02040503050406030204" pitchFamily="18" charset="0"/>
                          </a:rPr>
                          <m:t>𝐼𝐶</m:t>
                        </m:r>
                      </m:sup>
                    </m:sSubSup>
                    <m:func>
                      <m:funcPr>
                        <m:ctrlPr>
                          <a:rPr lang="es-MX" sz="1700" i="1" dirty="0">
                            <a:solidFill>
                              <a:srgbClr val="182B47"/>
                            </a:solidFill>
                            <a:latin typeface="Cambria Math" panose="02040503050406030204" pitchFamily="18" charset="0"/>
                          </a:rPr>
                        </m:ctrlPr>
                      </m:funcPr>
                      <m:fName>
                        <m:r>
                          <m:rPr>
                            <m:sty m:val="p"/>
                          </m:rPr>
                          <a:rPr lang="es-MX" sz="1700" i="0" dirty="0">
                            <a:solidFill>
                              <a:srgbClr val="182B47"/>
                            </a:solidFill>
                            <a:latin typeface="Cambria Math" panose="02040503050406030204" pitchFamily="18" charset="0"/>
                          </a:rPr>
                          <m:t>ln</m:t>
                        </m:r>
                      </m:fName>
                      <m:e>
                        <m:d>
                          <m:dPr>
                            <m:ctrlPr>
                              <a:rPr lang="es-MX" sz="1700" i="1" dirty="0">
                                <a:solidFill>
                                  <a:srgbClr val="182B47"/>
                                </a:solidFill>
                                <a:latin typeface="Cambria Math" panose="02040503050406030204" pitchFamily="18" charset="0"/>
                              </a:rPr>
                            </m:ctrlPr>
                          </m:dPr>
                          <m:e>
                            <m:f>
                              <m:fPr>
                                <m:ctrlPr>
                                  <a:rPr lang="es-MX" sz="1700" i="1" dirty="0">
                                    <a:solidFill>
                                      <a:srgbClr val="182B47"/>
                                    </a:solidFill>
                                    <a:latin typeface="Cambria Math" panose="02040503050406030204" pitchFamily="18" charset="0"/>
                                  </a:rPr>
                                </m:ctrlPr>
                              </m:fPr>
                              <m:num>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𝐼𝐶</m:t>
                                    </m:r>
                                  </m:e>
                                  <m:sub>
                                    <m:r>
                                      <a:rPr lang="es-MX" sz="1700" i="1" dirty="0">
                                        <a:solidFill>
                                          <a:srgbClr val="182B47"/>
                                        </a:solidFill>
                                        <a:latin typeface="Cambria Math" panose="02040503050406030204" pitchFamily="18" charset="0"/>
                                      </a:rPr>
                                      <m:t>𝑖𝑡</m:t>
                                    </m:r>
                                    <m:r>
                                      <a:rPr lang="es-MX" sz="1700" b="0" i="1" dirty="0" smtClean="0">
                                        <a:solidFill>
                                          <a:srgbClr val="182B47"/>
                                        </a:solidFill>
                                        <a:latin typeface="Cambria Math" panose="02040503050406030204" pitchFamily="18" charset="0"/>
                                      </a:rPr>
                                      <m:t>−1</m:t>
                                    </m:r>
                                  </m:sub>
                                </m:sSub>
                              </m:num>
                              <m:den>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𝐺𝐷𝑃</m:t>
                                    </m:r>
                                  </m:e>
                                  <m:sub>
                                    <m:r>
                                      <a:rPr lang="es-MX" sz="1700" i="1" dirty="0">
                                        <a:solidFill>
                                          <a:srgbClr val="182B47"/>
                                        </a:solidFill>
                                        <a:latin typeface="Cambria Math" panose="02040503050406030204" pitchFamily="18" charset="0"/>
                                      </a:rPr>
                                      <m:t>𝑖𝑡</m:t>
                                    </m:r>
                                    <m:r>
                                      <a:rPr lang="es-MX" sz="1700" b="0" i="1" dirty="0" smtClean="0">
                                        <a:solidFill>
                                          <a:srgbClr val="182B47"/>
                                        </a:solidFill>
                                        <a:latin typeface="Cambria Math" panose="02040503050406030204" pitchFamily="18" charset="0"/>
                                      </a:rPr>
                                      <m:t>−1</m:t>
                                    </m:r>
                                  </m:sub>
                                </m:sSub>
                              </m:den>
                            </m:f>
                          </m:e>
                        </m:d>
                      </m:e>
                    </m:func>
                    <m:r>
                      <a:rPr lang="es-MX" sz="1700" b="0" i="0" dirty="0" smtClean="0">
                        <a:solidFill>
                          <a:srgbClr val="182B47"/>
                        </a:solidFill>
                        <a:latin typeface="Cambria Math" panose="02040503050406030204" pitchFamily="18" charset="0"/>
                      </a:rPr>
                      <m:t>+ </m:t>
                    </m:r>
                    <m:sSubSup>
                      <m:sSubSupPr>
                        <m:ctrlPr>
                          <a:rPr lang="es-MX" sz="1700" i="1" dirty="0">
                            <a:solidFill>
                              <a:srgbClr val="182B47"/>
                            </a:solidFill>
                            <a:latin typeface="Cambria Math" panose="02040503050406030204" pitchFamily="18" charset="0"/>
                          </a:rPr>
                        </m:ctrlPr>
                      </m:sSubSupPr>
                      <m:e>
                        <m:r>
                          <a:rPr lang="es-MX" sz="1700" i="1" dirty="0">
                            <a:solidFill>
                              <a:srgbClr val="182B47"/>
                            </a:solidFill>
                            <a:latin typeface="Cambria Math" panose="02040503050406030204" pitchFamily="18" charset="0"/>
                          </a:rPr>
                          <m:t>𝛴</m:t>
                        </m:r>
                      </m:e>
                      <m:sub>
                        <m:r>
                          <a:rPr lang="es-MX" sz="1700" i="1" dirty="0">
                            <a:solidFill>
                              <a:srgbClr val="182B47"/>
                            </a:solidFill>
                            <a:latin typeface="Cambria Math" panose="02040503050406030204" pitchFamily="18" charset="0"/>
                          </a:rPr>
                          <m:t>𝑗</m:t>
                        </m:r>
                        <m:r>
                          <a:rPr lang="es-MX" sz="1700" dirty="0">
                            <a:solidFill>
                              <a:srgbClr val="182B47"/>
                            </a:solidFill>
                            <a:latin typeface="Cambria Math" panose="02040503050406030204" pitchFamily="18" charset="0"/>
                          </a:rPr>
                          <m:t>=</m:t>
                        </m:r>
                        <m:r>
                          <a:rPr lang="es-MX" sz="1700" b="0" i="1" dirty="0" smtClean="0">
                            <a:solidFill>
                              <a:srgbClr val="182B47"/>
                            </a:solidFill>
                            <a:latin typeface="Cambria Math" panose="02040503050406030204" pitchFamily="18" charset="0"/>
                          </a:rPr>
                          <m:t>0</m:t>
                        </m:r>
                      </m:sub>
                      <m:sup>
                        <m:r>
                          <a:rPr lang="es-MX" sz="1700" i="1" dirty="0">
                            <a:solidFill>
                              <a:srgbClr val="182B47"/>
                            </a:solidFill>
                            <a:latin typeface="Cambria Math" panose="02040503050406030204" pitchFamily="18" charset="0"/>
                          </a:rPr>
                          <m:t>𝑛</m:t>
                        </m:r>
                      </m:sup>
                    </m:sSubSup>
                    <m:sSubSup>
                      <m:sSubSupPr>
                        <m:ctrlPr>
                          <a:rPr lang="es-MX" sz="1700" i="1" dirty="0" smtClean="0">
                            <a:solidFill>
                              <a:srgbClr val="182B47"/>
                            </a:solidFill>
                            <a:latin typeface="Cambria Math" panose="02040503050406030204" pitchFamily="18" charset="0"/>
                          </a:rPr>
                        </m:ctrlPr>
                      </m:sSubSupPr>
                      <m:e>
                        <m:r>
                          <a:rPr lang="es-MX" sz="1700" i="1" dirty="0">
                            <a:solidFill>
                              <a:srgbClr val="182B47"/>
                            </a:solidFill>
                            <a:latin typeface="Cambria Math" panose="02040503050406030204" pitchFamily="18" charset="0"/>
                          </a:rPr>
                          <m:t>𝛽</m:t>
                        </m:r>
                      </m:e>
                      <m:sub>
                        <m:r>
                          <a:rPr lang="es-MX" sz="1700" i="1" dirty="0">
                            <a:solidFill>
                              <a:srgbClr val="182B47"/>
                            </a:solidFill>
                            <a:latin typeface="Cambria Math" panose="02040503050406030204" pitchFamily="18" charset="0"/>
                          </a:rPr>
                          <m:t>𝑗</m:t>
                        </m:r>
                      </m:sub>
                      <m:sup>
                        <m:r>
                          <a:rPr lang="es-MX" sz="1700" b="0" i="1" dirty="0" smtClean="0">
                            <a:solidFill>
                              <a:srgbClr val="182B47"/>
                            </a:solidFill>
                            <a:latin typeface="Cambria Math" panose="02040503050406030204" pitchFamily="18" charset="0"/>
                          </a:rPr>
                          <m:t>𝐼𝐶</m:t>
                        </m:r>
                      </m:sup>
                    </m:sSubSup>
                  </m:oMath>
                </a14:m>
                <a:r>
                  <a:rPr lang="es-MX" sz="1700" dirty="0">
                    <a:solidFill>
                      <a:srgbClr val="182B47"/>
                    </a:solidFill>
                  </a:rPr>
                  <a:t> </a:t>
                </a:r>
                <a14:m>
                  <m:oMath xmlns:m="http://schemas.openxmlformats.org/officeDocument/2006/math">
                    <m:func>
                      <m:funcPr>
                        <m:ctrlPr>
                          <a:rPr lang="es-MX" sz="1700" i="1" dirty="0">
                            <a:solidFill>
                              <a:srgbClr val="182B47"/>
                            </a:solidFill>
                            <a:latin typeface="Cambria Math" panose="02040503050406030204" pitchFamily="18" charset="0"/>
                          </a:rPr>
                        </m:ctrlPr>
                      </m:funcPr>
                      <m:fName>
                        <m:r>
                          <m:rPr>
                            <m:sty m:val="p"/>
                          </m:rPr>
                          <a:rPr lang="es-MX" sz="1700" dirty="0">
                            <a:solidFill>
                              <a:srgbClr val="182B47"/>
                            </a:solidFill>
                            <a:latin typeface="Cambria Math" panose="02040503050406030204" pitchFamily="18" charset="0"/>
                          </a:rPr>
                          <m:t>ln</m:t>
                        </m:r>
                      </m:fName>
                      <m:e>
                        <m:d>
                          <m:dPr>
                            <m:ctrlPr>
                              <a:rPr lang="es-MX" sz="1700" i="1" dirty="0">
                                <a:solidFill>
                                  <a:srgbClr val="182B47"/>
                                </a:solidFill>
                                <a:latin typeface="Cambria Math" panose="02040503050406030204" pitchFamily="18" charset="0"/>
                              </a:rPr>
                            </m:ctrlPr>
                          </m:dPr>
                          <m:e>
                            <m:sSub>
                              <m:sSubPr>
                                <m:ctrlPr>
                                  <a:rPr lang="es-MX" sz="1700" i="1" dirty="0">
                                    <a:solidFill>
                                      <a:srgbClr val="182B47"/>
                                    </a:solidFill>
                                    <a:latin typeface="Cambria Math" panose="02040503050406030204" pitchFamily="18" charset="0"/>
                                  </a:rPr>
                                </m:ctrlPr>
                              </m:sSubPr>
                              <m:e>
                                <m:r>
                                  <a:rPr lang="es-MX" sz="1700" b="0" i="1" dirty="0" smtClean="0">
                                    <a:solidFill>
                                      <a:srgbClr val="182B47"/>
                                    </a:solidFill>
                                    <a:latin typeface="Cambria Math" panose="02040503050406030204" pitchFamily="18" charset="0"/>
                                  </a:rPr>
                                  <m:t>𝑅𝐸𝐸𝑅</m:t>
                                </m:r>
                              </m:e>
                              <m:sub>
                                <m:r>
                                  <a:rPr lang="es-MX" sz="1700" i="1" dirty="0">
                                    <a:solidFill>
                                      <a:srgbClr val="182B47"/>
                                    </a:solidFill>
                                    <a:latin typeface="Cambria Math" panose="02040503050406030204" pitchFamily="18" charset="0"/>
                                  </a:rPr>
                                  <m:t>𝑖𝑡</m:t>
                                </m:r>
                                <m:r>
                                  <a:rPr lang="es-MX" sz="1700" i="1" dirty="0" smtClean="0">
                                    <a:solidFill>
                                      <a:srgbClr val="182B47"/>
                                    </a:solidFill>
                                    <a:latin typeface="Cambria Math" panose="02040503050406030204" pitchFamily="18" charset="0"/>
                                  </a:rPr>
                                  <m:t>−</m:t>
                                </m:r>
                                <m:r>
                                  <a:rPr lang="es-MX" sz="1700" i="1" dirty="0" smtClean="0">
                                    <a:solidFill>
                                      <a:srgbClr val="182B47"/>
                                    </a:solidFill>
                                    <a:latin typeface="Cambria Math" panose="02040503050406030204" pitchFamily="18" charset="0"/>
                                  </a:rPr>
                                  <m:t>𝑗</m:t>
                                </m:r>
                              </m:sub>
                            </m:sSub>
                          </m:e>
                        </m:d>
                      </m:e>
                    </m:func>
                    <m:r>
                      <a:rPr lang="es-MX" sz="1700" b="0" i="1" dirty="0" smtClean="0">
                        <a:solidFill>
                          <a:srgbClr val="182B47"/>
                        </a:solidFill>
                        <a:latin typeface="Cambria Math" panose="02040503050406030204" pitchFamily="18" charset="0"/>
                      </a:rPr>
                      <m:t>+ </m:t>
                    </m:r>
                    <m:sSubSup>
                      <m:sSubSupPr>
                        <m:ctrlPr>
                          <a:rPr lang="es-MX" sz="1700" i="1" dirty="0" smtClean="0">
                            <a:solidFill>
                              <a:srgbClr val="182B47"/>
                            </a:solidFill>
                            <a:latin typeface="Cambria Math" panose="02040503050406030204" pitchFamily="18" charset="0"/>
                          </a:rPr>
                        </m:ctrlPr>
                      </m:sSubSupPr>
                      <m:e>
                        <m:r>
                          <a:rPr lang="es-MX" sz="1700" i="1" dirty="0">
                            <a:solidFill>
                              <a:srgbClr val="182B47"/>
                            </a:solidFill>
                            <a:latin typeface="Cambria Math" panose="02040503050406030204" pitchFamily="18" charset="0"/>
                          </a:rPr>
                          <m:t>𝛾</m:t>
                        </m:r>
                      </m:e>
                      <m:sub>
                        <m:r>
                          <a:rPr lang="es-MX" sz="1700" b="0" i="1" dirty="0" smtClean="0">
                            <a:solidFill>
                              <a:srgbClr val="182B47"/>
                            </a:solidFill>
                            <a:latin typeface="Cambria Math" panose="02040503050406030204" pitchFamily="18" charset="0"/>
                          </a:rPr>
                          <m:t>1</m:t>
                        </m:r>
                      </m:sub>
                      <m:sup>
                        <m:r>
                          <a:rPr lang="es-MX" sz="1700" b="0" i="1" dirty="0" smtClean="0">
                            <a:solidFill>
                              <a:srgbClr val="182B47"/>
                            </a:solidFill>
                            <a:latin typeface="Cambria Math" panose="02040503050406030204" pitchFamily="18" charset="0"/>
                          </a:rPr>
                          <m:t>𝐼𝐶</m:t>
                        </m:r>
                      </m:sup>
                    </m:sSubSup>
                    <m:func>
                      <m:funcPr>
                        <m:ctrlPr>
                          <a:rPr lang="es-MX" sz="1700" i="1" dirty="0">
                            <a:solidFill>
                              <a:srgbClr val="182B47"/>
                            </a:solidFill>
                            <a:latin typeface="Cambria Math" panose="02040503050406030204" pitchFamily="18" charset="0"/>
                          </a:rPr>
                        </m:ctrlPr>
                      </m:funcPr>
                      <m:fName>
                        <m:r>
                          <m:rPr>
                            <m:sty m:val="p"/>
                          </m:rPr>
                          <a:rPr lang="es-MX" sz="1700" i="0" dirty="0">
                            <a:solidFill>
                              <a:srgbClr val="182B47"/>
                            </a:solidFill>
                            <a:latin typeface="Cambria Math" panose="02040503050406030204" pitchFamily="18" charset="0"/>
                          </a:rPr>
                          <m:t>ln</m:t>
                        </m:r>
                      </m:fName>
                      <m:e>
                        <m:d>
                          <m:dPr>
                            <m:ctrlPr>
                              <a:rPr lang="es-MX" sz="1700" i="1" dirty="0">
                                <a:solidFill>
                                  <a:srgbClr val="182B47"/>
                                </a:solidFill>
                                <a:latin typeface="Cambria Math" panose="02040503050406030204" pitchFamily="18" charset="0"/>
                              </a:rPr>
                            </m:ctrlPr>
                          </m:dPr>
                          <m:e>
                            <m:f>
                              <m:fPr>
                                <m:ctrlPr>
                                  <a:rPr lang="es-MX" sz="1700" i="1" dirty="0">
                                    <a:solidFill>
                                      <a:srgbClr val="182B47"/>
                                    </a:solidFill>
                                    <a:latin typeface="Cambria Math" panose="02040503050406030204" pitchFamily="18" charset="0"/>
                                  </a:rPr>
                                </m:ctrlPr>
                              </m:fPr>
                              <m:num>
                                <m:sSub>
                                  <m:sSubPr>
                                    <m:ctrlPr>
                                      <a:rPr lang="es-MX" sz="1700" i="1" dirty="0">
                                        <a:solidFill>
                                          <a:srgbClr val="182B47"/>
                                        </a:solidFill>
                                        <a:latin typeface="Cambria Math" panose="02040503050406030204" pitchFamily="18" charset="0"/>
                                      </a:rPr>
                                    </m:ctrlPr>
                                  </m:sSubPr>
                                  <m:e>
                                    <m:r>
                                      <a:rPr lang="es-MX" sz="1700" b="0" i="1" dirty="0" smtClean="0">
                                        <a:solidFill>
                                          <a:srgbClr val="182B47"/>
                                        </a:solidFill>
                                        <a:latin typeface="Cambria Math" panose="02040503050406030204" pitchFamily="18" charset="0"/>
                                      </a:rPr>
                                      <m:t>𝐹𝐴</m:t>
                                    </m:r>
                                  </m:e>
                                  <m:sub>
                                    <m:r>
                                      <a:rPr lang="es-MX" sz="1700" i="1" dirty="0">
                                        <a:solidFill>
                                          <a:srgbClr val="182B47"/>
                                        </a:solidFill>
                                        <a:latin typeface="Cambria Math" panose="02040503050406030204" pitchFamily="18" charset="0"/>
                                      </a:rPr>
                                      <m:t>𝑖𝑡</m:t>
                                    </m:r>
                                    <m:r>
                                      <a:rPr lang="es-MX" sz="1700" i="1" dirty="0">
                                        <a:solidFill>
                                          <a:srgbClr val="182B47"/>
                                        </a:solidFill>
                                        <a:latin typeface="Cambria Math" panose="02040503050406030204" pitchFamily="18" charset="0"/>
                                      </a:rPr>
                                      <m:t>−1</m:t>
                                    </m:r>
                                  </m:sub>
                                </m:sSub>
                              </m:num>
                              <m:den>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𝐺𝐷𝑃</m:t>
                                    </m:r>
                                  </m:e>
                                  <m:sub>
                                    <m:r>
                                      <a:rPr lang="es-MX" sz="1700" i="1" dirty="0">
                                        <a:solidFill>
                                          <a:srgbClr val="182B47"/>
                                        </a:solidFill>
                                        <a:latin typeface="Cambria Math" panose="02040503050406030204" pitchFamily="18" charset="0"/>
                                      </a:rPr>
                                      <m:t>𝑖𝑡</m:t>
                                    </m:r>
                                    <m:r>
                                      <a:rPr lang="es-MX" sz="1700" i="1" dirty="0">
                                        <a:solidFill>
                                          <a:srgbClr val="182B47"/>
                                        </a:solidFill>
                                        <a:latin typeface="Cambria Math" panose="02040503050406030204" pitchFamily="18" charset="0"/>
                                      </a:rPr>
                                      <m:t>−1</m:t>
                                    </m:r>
                                  </m:sub>
                                </m:sSub>
                              </m:den>
                            </m:f>
                          </m:e>
                        </m:d>
                      </m:e>
                    </m:func>
                    <m:r>
                      <a:rPr lang="es-MX" sz="1700" i="0" dirty="0">
                        <a:solidFill>
                          <a:srgbClr val="182B47"/>
                        </a:solidFill>
                        <a:latin typeface="Cambria Math" panose="02040503050406030204" pitchFamily="18" charset="0"/>
                      </a:rPr>
                      <m:t>+</m:t>
                    </m:r>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𝜀</m:t>
                        </m:r>
                      </m:e>
                      <m:sub>
                        <m:r>
                          <a:rPr lang="es-MX" sz="1700" i="1" dirty="0">
                            <a:solidFill>
                              <a:srgbClr val="182B47"/>
                            </a:solidFill>
                            <a:latin typeface="Cambria Math" panose="02040503050406030204" pitchFamily="18" charset="0"/>
                          </a:rPr>
                          <m:t>𝑖</m:t>
                        </m:r>
                        <m:r>
                          <a:rPr lang="es-MX" sz="1700" b="0" i="1" dirty="0" smtClean="0">
                            <a:solidFill>
                              <a:srgbClr val="182B47"/>
                            </a:solidFill>
                            <a:latin typeface="Cambria Math" panose="02040503050406030204" pitchFamily="18" charset="0"/>
                          </a:rPr>
                          <m:t>𝑡</m:t>
                        </m:r>
                      </m:sub>
                    </m:sSub>
                  </m:oMath>
                </a14:m>
                <a:endParaRPr lang="es-MX" sz="1700" dirty="0">
                  <a:solidFill>
                    <a:srgbClr val="182B47"/>
                  </a:solidFill>
                  <a:latin typeface="Calibri" panose="020F0502020204030204" pitchFamily="34" charset="0"/>
                  <a:cs typeface="Calibri" panose="020F0502020204030204" pitchFamily="34" charset="0"/>
                </a:endParaRPr>
              </a:p>
              <a:p>
                <a:pPr>
                  <a:spcAft>
                    <a:spcPts val="1200"/>
                  </a:spcAft>
                  <a:buClr>
                    <a:srgbClr val="182B47"/>
                  </a:buClr>
                </a:pPr>
                <a14:m>
                  <m:oMath xmlns:m="http://schemas.openxmlformats.org/officeDocument/2006/math">
                    <m:func>
                      <m:funcPr>
                        <m:ctrlPr>
                          <a:rPr lang="es-MX" sz="1700" i="1" dirty="0" smtClean="0">
                            <a:solidFill>
                              <a:srgbClr val="182B47"/>
                            </a:solidFill>
                            <a:latin typeface="Cambria Math" panose="02040503050406030204" pitchFamily="18" charset="0"/>
                          </a:rPr>
                        </m:ctrlPr>
                      </m:funcPr>
                      <m:fName>
                        <m:r>
                          <m:rPr>
                            <m:sty m:val="p"/>
                          </m:rPr>
                          <a:rPr lang="es-MX" sz="1700" dirty="0">
                            <a:solidFill>
                              <a:srgbClr val="182B47"/>
                            </a:solidFill>
                            <a:latin typeface="Cambria Math" panose="02040503050406030204" pitchFamily="18" charset="0"/>
                          </a:rPr>
                          <m:t>ln</m:t>
                        </m:r>
                      </m:fName>
                      <m:e>
                        <m:d>
                          <m:dPr>
                            <m:ctrlPr>
                              <a:rPr lang="es-MX" sz="1700" i="1" dirty="0">
                                <a:solidFill>
                                  <a:srgbClr val="182B47"/>
                                </a:solidFill>
                                <a:latin typeface="Cambria Math" panose="02040503050406030204" pitchFamily="18" charset="0"/>
                              </a:rPr>
                            </m:ctrlPr>
                          </m:dPr>
                          <m:e>
                            <m:f>
                              <m:fPr>
                                <m:ctrlPr>
                                  <a:rPr lang="es-MX" sz="1700" i="1" dirty="0" smtClean="0">
                                    <a:solidFill>
                                      <a:srgbClr val="182B47"/>
                                    </a:solidFill>
                                    <a:latin typeface="Cambria Math" panose="02040503050406030204" pitchFamily="18" charset="0"/>
                                  </a:rPr>
                                </m:ctrlPr>
                              </m:fPr>
                              <m:num>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𝐼</m:t>
                                    </m:r>
                                    <m:r>
                                      <a:rPr lang="es-MX" sz="1700" b="0" i="1" dirty="0" smtClean="0">
                                        <a:solidFill>
                                          <a:srgbClr val="182B47"/>
                                        </a:solidFill>
                                        <a:latin typeface="Cambria Math" panose="02040503050406030204" pitchFamily="18" charset="0"/>
                                      </a:rPr>
                                      <m:t>𝐷</m:t>
                                    </m:r>
                                  </m:e>
                                  <m:sub>
                                    <m:r>
                                      <a:rPr lang="es-MX" sz="1700" i="1" dirty="0">
                                        <a:solidFill>
                                          <a:srgbClr val="182B47"/>
                                        </a:solidFill>
                                        <a:latin typeface="Cambria Math" panose="02040503050406030204" pitchFamily="18" charset="0"/>
                                      </a:rPr>
                                      <m:t>𝑖</m:t>
                                    </m:r>
                                    <m:r>
                                      <a:rPr lang="es-MX" sz="1700" b="0" i="1" dirty="0" smtClean="0">
                                        <a:solidFill>
                                          <a:srgbClr val="182B47"/>
                                        </a:solidFill>
                                        <a:latin typeface="Cambria Math" panose="02040503050406030204" pitchFamily="18" charset="0"/>
                                      </a:rPr>
                                      <m:t>𝑡</m:t>
                                    </m:r>
                                  </m:sub>
                                </m:sSub>
                              </m:num>
                              <m:den>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𝐺</m:t>
                                    </m:r>
                                    <m:r>
                                      <a:rPr lang="es-MX" sz="1700" b="0" i="1" dirty="0" smtClean="0">
                                        <a:solidFill>
                                          <a:srgbClr val="182B47"/>
                                        </a:solidFill>
                                        <a:latin typeface="Cambria Math" panose="02040503050406030204" pitchFamily="18" charset="0"/>
                                      </a:rPr>
                                      <m:t>𝐷𝑃</m:t>
                                    </m:r>
                                  </m:e>
                                  <m:sub>
                                    <m:r>
                                      <a:rPr lang="es-MX" sz="1700" i="1" dirty="0">
                                        <a:solidFill>
                                          <a:srgbClr val="182B47"/>
                                        </a:solidFill>
                                        <a:latin typeface="Cambria Math" panose="02040503050406030204" pitchFamily="18" charset="0"/>
                                      </a:rPr>
                                      <m:t>𝑖𝑡</m:t>
                                    </m:r>
                                  </m:sub>
                                </m:sSub>
                              </m:den>
                            </m:f>
                          </m:e>
                        </m:d>
                      </m:e>
                    </m:func>
                    <m:r>
                      <a:rPr lang="es-MX" sz="1700" i="0" dirty="0">
                        <a:solidFill>
                          <a:srgbClr val="182B47"/>
                        </a:solidFill>
                        <a:latin typeface="Cambria Math" panose="02040503050406030204" pitchFamily="18" charset="0"/>
                      </a:rPr>
                      <m:t>=</m:t>
                    </m:r>
                    <m:sSubSup>
                      <m:sSubSupPr>
                        <m:ctrlPr>
                          <a:rPr lang="es-MX" sz="1700" i="1" dirty="0">
                            <a:solidFill>
                              <a:srgbClr val="182B47"/>
                            </a:solidFill>
                            <a:latin typeface="Cambria Math" panose="02040503050406030204" pitchFamily="18" charset="0"/>
                          </a:rPr>
                        </m:ctrlPr>
                      </m:sSubSupPr>
                      <m:e>
                        <m:r>
                          <a:rPr lang="es-MX" sz="1700" i="1" dirty="0">
                            <a:solidFill>
                              <a:srgbClr val="182B47"/>
                            </a:solidFill>
                            <a:latin typeface="Cambria Math" panose="02040503050406030204" pitchFamily="18" charset="0"/>
                          </a:rPr>
                          <m:t>𝛿</m:t>
                        </m:r>
                      </m:e>
                      <m:sub>
                        <m:r>
                          <a:rPr lang="es-MX" sz="1700" b="0" i="1" dirty="0" smtClean="0">
                            <a:solidFill>
                              <a:srgbClr val="182B47"/>
                            </a:solidFill>
                            <a:latin typeface="Cambria Math" panose="02040503050406030204" pitchFamily="18" charset="0"/>
                          </a:rPr>
                          <m:t>1</m:t>
                        </m:r>
                      </m:sub>
                      <m:sup>
                        <m:r>
                          <a:rPr lang="es-MX" sz="1700" b="0" i="1" dirty="0" smtClean="0">
                            <a:solidFill>
                              <a:srgbClr val="182B47"/>
                            </a:solidFill>
                            <a:latin typeface="Cambria Math" panose="02040503050406030204" pitchFamily="18" charset="0"/>
                          </a:rPr>
                          <m:t>𝐼𝐷</m:t>
                        </m:r>
                      </m:sup>
                    </m:sSubSup>
                    <m:func>
                      <m:funcPr>
                        <m:ctrlPr>
                          <a:rPr lang="es-MX" sz="1700" i="1" dirty="0">
                            <a:solidFill>
                              <a:srgbClr val="182B47"/>
                            </a:solidFill>
                            <a:latin typeface="Cambria Math" panose="02040503050406030204" pitchFamily="18" charset="0"/>
                          </a:rPr>
                        </m:ctrlPr>
                      </m:funcPr>
                      <m:fName>
                        <m:r>
                          <m:rPr>
                            <m:sty m:val="p"/>
                          </m:rPr>
                          <a:rPr lang="es-MX" sz="1700" i="0" dirty="0">
                            <a:solidFill>
                              <a:srgbClr val="182B47"/>
                            </a:solidFill>
                            <a:latin typeface="Cambria Math" panose="02040503050406030204" pitchFamily="18" charset="0"/>
                          </a:rPr>
                          <m:t>ln</m:t>
                        </m:r>
                      </m:fName>
                      <m:e>
                        <m:d>
                          <m:dPr>
                            <m:ctrlPr>
                              <a:rPr lang="es-MX" sz="1700" i="1" dirty="0">
                                <a:solidFill>
                                  <a:srgbClr val="182B47"/>
                                </a:solidFill>
                                <a:latin typeface="Cambria Math" panose="02040503050406030204" pitchFamily="18" charset="0"/>
                              </a:rPr>
                            </m:ctrlPr>
                          </m:dPr>
                          <m:e>
                            <m:f>
                              <m:fPr>
                                <m:ctrlPr>
                                  <a:rPr lang="es-MX" sz="1700" i="1" dirty="0">
                                    <a:solidFill>
                                      <a:srgbClr val="182B47"/>
                                    </a:solidFill>
                                    <a:latin typeface="Cambria Math" panose="02040503050406030204" pitchFamily="18" charset="0"/>
                                  </a:rPr>
                                </m:ctrlPr>
                              </m:fPr>
                              <m:num>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𝐼</m:t>
                                    </m:r>
                                    <m:r>
                                      <a:rPr lang="es-MX" sz="1700" b="0" i="1" dirty="0" smtClean="0">
                                        <a:solidFill>
                                          <a:srgbClr val="182B47"/>
                                        </a:solidFill>
                                        <a:latin typeface="Cambria Math" panose="02040503050406030204" pitchFamily="18" charset="0"/>
                                      </a:rPr>
                                      <m:t>𝐷</m:t>
                                    </m:r>
                                  </m:e>
                                  <m:sub>
                                    <m:r>
                                      <a:rPr lang="es-MX" sz="1700" i="1" dirty="0">
                                        <a:solidFill>
                                          <a:srgbClr val="182B47"/>
                                        </a:solidFill>
                                        <a:latin typeface="Cambria Math" panose="02040503050406030204" pitchFamily="18" charset="0"/>
                                      </a:rPr>
                                      <m:t>𝑖𝑡</m:t>
                                    </m:r>
                                    <m:r>
                                      <a:rPr lang="es-MX" sz="1700" b="0" i="1" dirty="0" smtClean="0">
                                        <a:solidFill>
                                          <a:srgbClr val="182B47"/>
                                        </a:solidFill>
                                        <a:latin typeface="Cambria Math" panose="02040503050406030204" pitchFamily="18" charset="0"/>
                                      </a:rPr>
                                      <m:t>−1</m:t>
                                    </m:r>
                                  </m:sub>
                                </m:sSub>
                              </m:num>
                              <m:den>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𝐺𝐷𝑃</m:t>
                                    </m:r>
                                  </m:e>
                                  <m:sub>
                                    <m:r>
                                      <a:rPr lang="es-MX" sz="1700" i="1" dirty="0">
                                        <a:solidFill>
                                          <a:srgbClr val="182B47"/>
                                        </a:solidFill>
                                        <a:latin typeface="Cambria Math" panose="02040503050406030204" pitchFamily="18" charset="0"/>
                                      </a:rPr>
                                      <m:t>𝑖𝑡</m:t>
                                    </m:r>
                                    <m:r>
                                      <a:rPr lang="es-MX" sz="1700" b="0" i="1" dirty="0" smtClean="0">
                                        <a:solidFill>
                                          <a:srgbClr val="182B47"/>
                                        </a:solidFill>
                                        <a:latin typeface="Cambria Math" panose="02040503050406030204" pitchFamily="18" charset="0"/>
                                      </a:rPr>
                                      <m:t>−1</m:t>
                                    </m:r>
                                  </m:sub>
                                </m:sSub>
                              </m:den>
                            </m:f>
                          </m:e>
                        </m:d>
                      </m:e>
                    </m:func>
                    <m:r>
                      <a:rPr lang="es-MX" sz="1700" b="0" i="0" dirty="0" smtClean="0">
                        <a:solidFill>
                          <a:srgbClr val="182B47"/>
                        </a:solidFill>
                        <a:latin typeface="Cambria Math" panose="02040503050406030204" pitchFamily="18" charset="0"/>
                      </a:rPr>
                      <m:t>+ </m:t>
                    </m:r>
                    <m:sSubSup>
                      <m:sSubSupPr>
                        <m:ctrlPr>
                          <a:rPr lang="es-MX" sz="1700" i="1" dirty="0">
                            <a:solidFill>
                              <a:srgbClr val="182B47"/>
                            </a:solidFill>
                            <a:latin typeface="Cambria Math" panose="02040503050406030204" pitchFamily="18" charset="0"/>
                          </a:rPr>
                        </m:ctrlPr>
                      </m:sSubSupPr>
                      <m:e>
                        <m:r>
                          <a:rPr lang="es-MX" sz="1700" i="1" dirty="0">
                            <a:solidFill>
                              <a:srgbClr val="182B47"/>
                            </a:solidFill>
                            <a:latin typeface="Cambria Math" panose="02040503050406030204" pitchFamily="18" charset="0"/>
                          </a:rPr>
                          <m:t>𝛴</m:t>
                        </m:r>
                      </m:e>
                      <m:sub>
                        <m:r>
                          <a:rPr lang="es-MX" sz="1700" i="1" dirty="0">
                            <a:solidFill>
                              <a:srgbClr val="182B47"/>
                            </a:solidFill>
                            <a:latin typeface="Cambria Math" panose="02040503050406030204" pitchFamily="18" charset="0"/>
                          </a:rPr>
                          <m:t>𝑗</m:t>
                        </m:r>
                        <m:r>
                          <a:rPr lang="es-MX" sz="1700" dirty="0">
                            <a:solidFill>
                              <a:srgbClr val="182B47"/>
                            </a:solidFill>
                            <a:latin typeface="Cambria Math" panose="02040503050406030204" pitchFamily="18" charset="0"/>
                          </a:rPr>
                          <m:t>=</m:t>
                        </m:r>
                        <m:r>
                          <a:rPr lang="es-MX" sz="1700" b="0" i="1" dirty="0" smtClean="0">
                            <a:solidFill>
                              <a:srgbClr val="182B47"/>
                            </a:solidFill>
                            <a:latin typeface="Cambria Math" panose="02040503050406030204" pitchFamily="18" charset="0"/>
                          </a:rPr>
                          <m:t>0</m:t>
                        </m:r>
                      </m:sub>
                      <m:sup>
                        <m:r>
                          <a:rPr lang="es-MX" sz="1700" i="1" dirty="0">
                            <a:solidFill>
                              <a:srgbClr val="182B47"/>
                            </a:solidFill>
                            <a:latin typeface="Cambria Math" panose="02040503050406030204" pitchFamily="18" charset="0"/>
                          </a:rPr>
                          <m:t>𝑛</m:t>
                        </m:r>
                      </m:sup>
                    </m:sSubSup>
                    <m:sSubSup>
                      <m:sSubSupPr>
                        <m:ctrlPr>
                          <a:rPr lang="es-MX" sz="1700" i="1" dirty="0" smtClean="0">
                            <a:solidFill>
                              <a:srgbClr val="182B47"/>
                            </a:solidFill>
                            <a:latin typeface="Cambria Math" panose="02040503050406030204" pitchFamily="18" charset="0"/>
                          </a:rPr>
                        </m:ctrlPr>
                      </m:sSubSupPr>
                      <m:e>
                        <m:r>
                          <a:rPr lang="es-MX" sz="1700" i="1" dirty="0">
                            <a:solidFill>
                              <a:srgbClr val="182B47"/>
                            </a:solidFill>
                            <a:latin typeface="Cambria Math" panose="02040503050406030204" pitchFamily="18" charset="0"/>
                          </a:rPr>
                          <m:t>𝛽</m:t>
                        </m:r>
                      </m:e>
                      <m:sub>
                        <m:r>
                          <a:rPr lang="es-MX" sz="1700" i="1" dirty="0">
                            <a:solidFill>
                              <a:srgbClr val="182B47"/>
                            </a:solidFill>
                            <a:latin typeface="Cambria Math" panose="02040503050406030204" pitchFamily="18" charset="0"/>
                          </a:rPr>
                          <m:t>𝑗</m:t>
                        </m:r>
                      </m:sub>
                      <m:sup>
                        <m:r>
                          <a:rPr lang="es-MX" sz="1700" b="0" i="1" dirty="0" smtClean="0">
                            <a:solidFill>
                              <a:srgbClr val="182B47"/>
                            </a:solidFill>
                            <a:latin typeface="Cambria Math" panose="02040503050406030204" pitchFamily="18" charset="0"/>
                          </a:rPr>
                          <m:t>𝐼𝐷</m:t>
                        </m:r>
                      </m:sup>
                    </m:sSubSup>
                  </m:oMath>
                </a14:m>
                <a:r>
                  <a:rPr lang="es-MX" sz="1700" dirty="0">
                    <a:solidFill>
                      <a:srgbClr val="182B47"/>
                    </a:solidFill>
                  </a:rPr>
                  <a:t> </a:t>
                </a:r>
                <a14:m>
                  <m:oMath xmlns:m="http://schemas.openxmlformats.org/officeDocument/2006/math">
                    <m:func>
                      <m:funcPr>
                        <m:ctrlPr>
                          <a:rPr lang="es-MX" sz="1700" i="1" dirty="0">
                            <a:solidFill>
                              <a:srgbClr val="182B47"/>
                            </a:solidFill>
                            <a:latin typeface="Cambria Math" panose="02040503050406030204" pitchFamily="18" charset="0"/>
                          </a:rPr>
                        </m:ctrlPr>
                      </m:funcPr>
                      <m:fName>
                        <m:r>
                          <m:rPr>
                            <m:sty m:val="p"/>
                          </m:rPr>
                          <a:rPr lang="es-MX" sz="1700" dirty="0">
                            <a:solidFill>
                              <a:srgbClr val="182B47"/>
                            </a:solidFill>
                            <a:latin typeface="Cambria Math" panose="02040503050406030204" pitchFamily="18" charset="0"/>
                          </a:rPr>
                          <m:t>ln</m:t>
                        </m:r>
                      </m:fName>
                      <m:e>
                        <m:d>
                          <m:dPr>
                            <m:ctrlPr>
                              <a:rPr lang="es-MX" sz="1700" i="1" dirty="0">
                                <a:solidFill>
                                  <a:srgbClr val="182B47"/>
                                </a:solidFill>
                                <a:latin typeface="Cambria Math" panose="02040503050406030204" pitchFamily="18" charset="0"/>
                              </a:rPr>
                            </m:ctrlPr>
                          </m:dPr>
                          <m:e>
                            <m:sSub>
                              <m:sSubPr>
                                <m:ctrlPr>
                                  <a:rPr lang="es-MX" sz="1700" i="1" dirty="0">
                                    <a:solidFill>
                                      <a:srgbClr val="182B47"/>
                                    </a:solidFill>
                                    <a:latin typeface="Cambria Math" panose="02040503050406030204" pitchFamily="18" charset="0"/>
                                  </a:rPr>
                                </m:ctrlPr>
                              </m:sSubPr>
                              <m:e>
                                <m:r>
                                  <a:rPr lang="es-MX" sz="1700" b="0" i="1" dirty="0" smtClean="0">
                                    <a:solidFill>
                                      <a:srgbClr val="182B47"/>
                                    </a:solidFill>
                                    <a:latin typeface="Cambria Math" panose="02040503050406030204" pitchFamily="18" charset="0"/>
                                  </a:rPr>
                                  <m:t>𝑅𝐸𝐸𝑅</m:t>
                                </m:r>
                              </m:e>
                              <m:sub>
                                <m:r>
                                  <a:rPr lang="es-MX" sz="1700" i="1" dirty="0">
                                    <a:solidFill>
                                      <a:srgbClr val="182B47"/>
                                    </a:solidFill>
                                    <a:latin typeface="Cambria Math" panose="02040503050406030204" pitchFamily="18" charset="0"/>
                                  </a:rPr>
                                  <m:t>𝑖𝑡</m:t>
                                </m:r>
                                <m:r>
                                  <a:rPr lang="es-MX" sz="1700" i="1" dirty="0" smtClean="0">
                                    <a:solidFill>
                                      <a:srgbClr val="182B47"/>
                                    </a:solidFill>
                                    <a:latin typeface="Cambria Math" panose="02040503050406030204" pitchFamily="18" charset="0"/>
                                  </a:rPr>
                                  <m:t>−</m:t>
                                </m:r>
                                <m:r>
                                  <a:rPr lang="es-MX" sz="1700" i="1" dirty="0" smtClean="0">
                                    <a:solidFill>
                                      <a:srgbClr val="182B47"/>
                                    </a:solidFill>
                                    <a:latin typeface="Cambria Math" panose="02040503050406030204" pitchFamily="18" charset="0"/>
                                  </a:rPr>
                                  <m:t>𝑗</m:t>
                                </m:r>
                              </m:sub>
                            </m:sSub>
                          </m:e>
                        </m:d>
                      </m:e>
                    </m:func>
                    <m:r>
                      <a:rPr lang="es-MX" sz="1700" b="0" i="1" dirty="0" smtClean="0">
                        <a:solidFill>
                          <a:srgbClr val="182B47"/>
                        </a:solidFill>
                        <a:latin typeface="Cambria Math" panose="02040503050406030204" pitchFamily="18" charset="0"/>
                      </a:rPr>
                      <m:t>+ </m:t>
                    </m:r>
                    <m:sSubSup>
                      <m:sSubSupPr>
                        <m:ctrlPr>
                          <a:rPr lang="es-MX" sz="1700" i="1" dirty="0" smtClean="0">
                            <a:solidFill>
                              <a:srgbClr val="182B47"/>
                            </a:solidFill>
                            <a:latin typeface="Cambria Math" panose="02040503050406030204" pitchFamily="18" charset="0"/>
                          </a:rPr>
                        </m:ctrlPr>
                      </m:sSubSupPr>
                      <m:e>
                        <m:r>
                          <a:rPr lang="es-MX" sz="1700" i="1" dirty="0">
                            <a:solidFill>
                              <a:srgbClr val="182B47"/>
                            </a:solidFill>
                            <a:latin typeface="Cambria Math" panose="02040503050406030204" pitchFamily="18" charset="0"/>
                          </a:rPr>
                          <m:t>𝛾</m:t>
                        </m:r>
                      </m:e>
                      <m:sub>
                        <m:r>
                          <a:rPr lang="es-MX" sz="1700" b="0" i="1" dirty="0" smtClean="0">
                            <a:solidFill>
                              <a:srgbClr val="182B47"/>
                            </a:solidFill>
                            <a:latin typeface="Cambria Math" panose="02040503050406030204" pitchFamily="18" charset="0"/>
                          </a:rPr>
                          <m:t>1</m:t>
                        </m:r>
                      </m:sub>
                      <m:sup>
                        <m:r>
                          <a:rPr lang="es-MX" sz="1700" b="0" i="1" dirty="0" smtClean="0">
                            <a:solidFill>
                              <a:srgbClr val="182B47"/>
                            </a:solidFill>
                            <a:latin typeface="Cambria Math" panose="02040503050406030204" pitchFamily="18" charset="0"/>
                          </a:rPr>
                          <m:t>𝐼𝐷</m:t>
                        </m:r>
                      </m:sup>
                    </m:sSubSup>
                    <m:func>
                      <m:funcPr>
                        <m:ctrlPr>
                          <a:rPr lang="es-MX" sz="1700" i="1" dirty="0">
                            <a:solidFill>
                              <a:srgbClr val="182B47"/>
                            </a:solidFill>
                            <a:latin typeface="Cambria Math" panose="02040503050406030204" pitchFamily="18" charset="0"/>
                          </a:rPr>
                        </m:ctrlPr>
                      </m:funcPr>
                      <m:fName>
                        <m:r>
                          <m:rPr>
                            <m:sty m:val="p"/>
                          </m:rPr>
                          <a:rPr lang="es-MX" sz="1700" i="0" dirty="0">
                            <a:solidFill>
                              <a:srgbClr val="182B47"/>
                            </a:solidFill>
                            <a:latin typeface="Cambria Math" panose="02040503050406030204" pitchFamily="18" charset="0"/>
                          </a:rPr>
                          <m:t>ln</m:t>
                        </m:r>
                      </m:fName>
                      <m:e>
                        <m:d>
                          <m:dPr>
                            <m:ctrlPr>
                              <a:rPr lang="es-MX" sz="1700" i="1" dirty="0">
                                <a:solidFill>
                                  <a:srgbClr val="182B47"/>
                                </a:solidFill>
                                <a:latin typeface="Cambria Math" panose="02040503050406030204" pitchFamily="18" charset="0"/>
                              </a:rPr>
                            </m:ctrlPr>
                          </m:dPr>
                          <m:e>
                            <m:f>
                              <m:fPr>
                                <m:ctrlPr>
                                  <a:rPr lang="es-MX" sz="1700" i="1" dirty="0">
                                    <a:solidFill>
                                      <a:srgbClr val="182B47"/>
                                    </a:solidFill>
                                    <a:latin typeface="Cambria Math" panose="02040503050406030204" pitchFamily="18" charset="0"/>
                                  </a:rPr>
                                </m:ctrlPr>
                              </m:fPr>
                              <m:num>
                                <m:sSub>
                                  <m:sSubPr>
                                    <m:ctrlPr>
                                      <a:rPr lang="es-MX" sz="1700" i="1" dirty="0">
                                        <a:solidFill>
                                          <a:srgbClr val="182B47"/>
                                        </a:solidFill>
                                        <a:latin typeface="Cambria Math" panose="02040503050406030204" pitchFamily="18" charset="0"/>
                                      </a:rPr>
                                    </m:ctrlPr>
                                  </m:sSubPr>
                                  <m:e>
                                    <m:r>
                                      <a:rPr lang="es-MX" sz="1700" b="0" i="1" dirty="0" smtClean="0">
                                        <a:solidFill>
                                          <a:srgbClr val="182B47"/>
                                        </a:solidFill>
                                        <a:latin typeface="Cambria Math" panose="02040503050406030204" pitchFamily="18" charset="0"/>
                                      </a:rPr>
                                      <m:t>𝐹𝐿</m:t>
                                    </m:r>
                                  </m:e>
                                  <m:sub>
                                    <m:r>
                                      <a:rPr lang="es-MX" sz="1700" i="1" dirty="0">
                                        <a:solidFill>
                                          <a:srgbClr val="182B47"/>
                                        </a:solidFill>
                                        <a:latin typeface="Cambria Math" panose="02040503050406030204" pitchFamily="18" charset="0"/>
                                      </a:rPr>
                                      <m:t>𝑖𝑡</m:t>
                                    </m:r>
                                    <m:r>
                                      <a:rPr lang="es-MX" sz="1700" i="1" dirty="0">
                                        <a:solidFill>
                                          <a:srgbClr val="182B47"/>
                                        </a:solidFill>
                                        <a:latin typeface="Cambria Math" panose="02040503050406030204" pitchFamily="18" charset="0"/>
                                      </a:rPr>
                                      <m:t>−1</m:t>
                                    </m:r>
                                  </m:sub>
                                </m:sSub>
                              </m:num>
                              <m:den>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𝐺𝐷𝑃</m:t>
                                    </m:r>
                                  </m:e>
                                  <m:sub>
                                    <m:r>
                                      <a:rPr lang="es-MX" sz="1700" i="1" dirty="0">
                                        <a:solidFill>
                                          <a:srgbClr val="182B47"/>
                                        </a:solidFill>
                                        <a:latin typeface="Cambria Math" panose="02040503050406030204" pitchFamily="18" charset="0"/>
                                      </a:rPr>
                                      <m:t>𝑖𝑡</m:t>
                                    </m:r>
                                    <m:r>
                                      <a:rPr lang="es-MX" sz="1700" i="1" dirty="0">
                                        <a:solidFill>
                                          <a:srgbClr val="182B47"/>
                                        </a:solidFill>
                                        <a:latin typeface="Cambria Math" panose="02040503050406030204" pitchFamily="18" charset="0"/>
                                      </a:rPr>
                                      <m:t>−1</m:t>
                                    </m:r>
                                  </m:sub>
                                </m:sSub>
                              </m:den>
                            </m:f>
                          </m:e>
                        </m:d>
                      </m:e>
                    </m:func>
                    <m:r>
                      <a:rPr lang="es-MX" sz="1700" i="0" dirty="0">
                        <a:solidFill>
                          <a:srgbClr val="182B47"/>
                        </a:solidFill>
                        <a:latin typeface="Cambria Math" panose="02040503050406030204" pitchFamily="18" charset="0"/>
                      </a:rPr>
                      <m:t>+</m:t>
                    </m:r>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𝜀</m:t>
                        </m:r>
                      </m:e>
                      <m:sub>
                        <m:r>
                          <a:rPr lang="es-MX" sz="1700" i="1" dirty="0">
                            <a:solidFill>
                              <a:srgbClr val="182B47"/>
                            </a:solidFill>
                            <a:latin typeface="Cambria Math" panose="02040503050406030204" pitchFamily="18" charset="0"/>
                          </a:rPr>
                          <m:t>𝑖</m:t>
                        </m:r>
                        <m:r>
                          <a:rPr lang="es-MX" sz="1700" b="0" i="1" dirty="0" smtClean="0">
                            <a:solidFill>
                              <a:srgbClr val="182B47"/>
                            </a:solidFill>
                            <a:latin typeface="Cambria Math" panose="02040503050406030204" pitchFamily="18" charset="0"/>
                          </a:rPr>
                          <m:t>𝑡</m:t>
                        </m:r>
                      </m:sub>
                    </m:sSub>
                  </m:oMath>
                </a14:m>
                <a:endParaRPr lang="es-MX" sz="1700" dirty="0">
                  <a:solidFill>
                    <a:srgbClr val="182B47"/>
                  </a:solidFill>
                  <a:latin typeface="Calibri" panose="020F0502020204030204" pitchFamily="34" charset="0"/>
                  <a:cs typeface="Calibri" panose="020F0502020204030204" pitchFamily="34" charset="0"/>
                </a:endParaRPr>
              </a:p>
              <a:p>
                <a:pPr algn="just">
                  <a:buClr>
                    <a:srgbClr val="182B47"/>
                  </a:buClr>
                </a:pPr>
                <a:r>
                  <a:rPr lang="es-MX" sz="1700" dirty="0">
                    <a:solidFill>
                      <a:srgbClr val="182B47"/>
                    </a:solidFill>
                  </a:rPr>
                  <a:t>Donde FA y FL son el stock de activos y pasivos externos, respectivamente. Las elasticidades a largo plazo de los créditos y débitos de los ingresos se pueden calcular como:</a:t>
                </a:r>
              </a:p>
              <a:p>
                <a:pPr algn="just">
                  <a:buClr>
                    <a:srgbClr val="182B47"/>
                  </a:buClr>
                </a:pPr>
                <a14:m>
                  <m:oMathPara xmlns:m="http://schemas.openxmlformats.org/officeDocument/2006/math">
                    <m:oMathParaPr>
                      <m:jc m:val="centerGroup"/>
                    </m:oMathParaPr>
                    <m:oMath xmlns:m="http://schemas.openxmlformats.org/officeDocument/2006/math">
                      <m:sSup>
                        <m:sSupPr>
                          <m:ctrlPr>
                            <a:rPr lang="es-MX" sz="1600" i="1" dirty="0" smtClean="0">
                              <a:solidFill>
                                <a:srgbClr val="182B47"/>
                              </a:solidFill>
                              <a:latin typeface="Cambria Math" panose="02040503050406030204" pitchFamily="18" charset="0"/>
                            </a:rPr>
                          </m:ctrlPr>
                        </m:sSupPr>
                        <m:e>
                          <m:r>
                            <a:rPr lang="es-MX" sz="1600" i="1" dirty="0">
                              <a:solidFill>
                                <a:srgbClr val="182B47"/>
                              </a:solidFill>
                              <a:latin typeface="Cambria Math" panose="02040503050406030204" pitchFamily="18" charset="0"/>
                            </a:rPr>
                            <m:t>𝜂</m:t>
                          </m:r>
                        </m:e>
                        <m:sup>
                          <m:r>
                            <a:rPr lang="es-MX" sz="1600" i="1" dirty="0">
                              <a:solidFill>
                                <a:srgbClr val="182B47"/>
                              </a:solidFill>
                              <a:latin typeface="Cambria Math" panose="02040503050406030204" pitchFamily="18" charset="0"/>
                            </a:rPr>
                            <m:t>𝐹</m:t>
                          </m:r>
                        </m:sup>
                      </m:sSup>
                      <m:r>
                        <a:rPr lang="es-MX" sz="1600" i="0" dirty="0">
                          <a:solidFill>
                            <a:srgbClr val="182B47"/>
                          </a:solidFill>
                          <a:latin typeface="Cambria Math" panose="02040503050406030204" pitchFamily="18" charset="0"/>
                        </a:rPr>
                        <m:t>=</m:t>
                      </m:r>
                      <m:r>
                        <a:rPr lang="es-MX" sz="1600" b="0" i="0" dirty="0" smtClean="0">
                          <a:solidFill>
                            <a:srgbClr val="182B47"/>
                          </a:solidFill>
                          <a:latin typeface="Cambria Math" panose="02040503050406030204" pitchFamily="18" charset="0"/>
                        </a:rPr>
                        <m:t> </m:t>
                      </m:r>
                      <m:f>
                        <m:fPr>
                          <m:ctrlPr>
                            <a:rPr lang="es-MX" sz="1600" i="1" dirty="0" smtClean="0">
                              <a:solidFill>
                                <a:srgbClr val="182B47"/>
                              </a:solidFill>
                              <a:latin typeface="Cambria Math" panose="02040503050406030204" pitchFamily="18" charset="0"/>
                            </a:rPr>
                          </m:ctrlPr>
                        </m:fPr>
                        <m:num>
                          <m:sSubSup>
                            <m:sSubSupPr>
                              <m:ctrlPr>
                                <a:rPr lang="es-MX" sz="1600" i="1" dirty="0">
                                  <a:solidFill>
                                    <a:srgbClr val="182B47"/>
                                  </a:solidFill>
                                  <a:latin typeface="Cambria Math" panose="02040503050406030204" pitchFamily="18" charset="0"/>
                                </a:rPr>
                              </m:ctrlPr>
                            </m:sSubSupPr>
                            <m:e>
                              <m:r>
                                <a:rPr lang="es-MX" sz="1600" i="1" dirty="0">
                                  <a:solidFill>
                                    <a:srgbClr val="182B47"/>
                                  </a:solidFill>
                                  <a:latin typeface="Cambria Math" panose="02040503050406030204" pitchFamily="18" charset="0"/>
                                </a:rPr>
                                <m:t>𝛴</m:t>
                              </m:r>
                            </m:e>
                            <m:sub>
                              <m:r>
                                <a:rPr lang="es-MX" sz="1600" i="1" dirty="0">
                                  <a:solidFill>
                                    <a:srgbClr val="182B47"/>
                                  </a:solidFill>
                                  <a:latin typeface="Cambria Math" panose="02040503050406030204" pitchFamily="18" charset="0"/>
                                </a:rPr>
                                <m:t>𝑗</m:t>
                              </m:r>
                              <m:r>
                                <a:rPr lang="es-MX" sz="1600" b="0" i="1" dirty="0" smtClean="0">
                                  <a:solidFill>
                                    <a:srgbClr val="182B47"/>
                                  </a:solidFill>
                                  <a:latin typeface="Cambria Math" panose="02040503050406030204" pitchFamily="18" charset="0"/>
                                </a:rPr>
                                <m:t>=0</m:t>
                              </m:r>
                            </m:sub>
                            <m:sup>
                              <m:r>
                                <a:rPr lang="es-MX" sz="1600" i="1" dirty="0">
                                  <a:solidFill>
                                    <a:srgbClr val="182B47"/>
                                  </a:solidFill>
                                  <a:latin typeface="Cambria Math" panose="02040503050406030204" pitchFamily="18" charset="0"/>
                                </a:rPr>
                                <m:t>𝑛</m:t>
                              </m:r>
                            </m:sup>
                          </m:sSubSup>
                          <m:sSubSup>
                            <m:sSubSupPr>
                              <m:ctrlPr>
                                <a:rPr lang="es-MX" sz="1600" i="1" dirty="0" smtClean="0">
                                  <a:solidFill>
                                    <a:srgbClr val="182B47"/>
                                  </a:solidFill>
                                  <a:latin typeface="Cambria Math" panose="02040503050406030204" pitchFamily="18" charset="0"/>
                                </a:rPr>
                              </m:ctrlPr>
                            </m:sSubSupPr>
                            <m:e>
                              <m:r>
                                <a:rPr lang="es-MX" sz="1600" i="1" dirty="0">
                                  <a:solidFill>
                                    <a:srgbClr val="182B47"/>
                                  </a:solidFill>
                                  <a:latin typeface="Cambria Math" panose="02040503050406030204" pitchFamily="18" charset="0"/>
                                </a:rPr>
                                <m:t>𝛽</m:t>
                              </m:r>
                            </m:e>
                            <m:sub>
                              <m:r>
                                <a:rPr lang="es-MX" sz="1600" i="1" dirty="0">
                                  <a:solidFill>
                                    <a:srgbClr val="182B47"/>
                                  </a:solidFill>
                                  <a:latin typeface="Cambria Math" panose="02040503050406030204" pitchFamily="18" charset="0"/>
                                </a:rPr>
                                <m:t>𝑗</m:t>
                              </m:r>
                            </m:sub>
                            <m:sup>
                              <m:r>
                                <a:rPr lang="es-MX" sz="1600" i="1" dirty="0">
                                  <a:solidFill>
                                    <a:srgbClr val="182B47"/>
                                  </a:solidFill>
                                  <a:latin typeface="Cambria Math" panose="02040503050406030204" pitchFamily="18" charset="0"/>
                                </a:rPr>
                                <m:t>𝐹</m:t>
                              </m:r>
                            </m:sup>
                          </m:sSubSup>
                        </m:num>
                        <m:den>
                          <m:r>
                            <a:rPr lang="es-MX" sz="1600" i="0" dirty="0">
                              <a:solidFill>
                                <a:srgbClr val="182B47"/>
                              </a:solidFill>
                              <a:latin typeface="Cambria Math" panose="02040503050406030204" pitchFamily="18" charset="0"/>
                            </a:rPr>
                            <m:t>1−</m:t>
                          </m:r>
                          <m:sSubSup>
                            <m:sSubSupPr>
                              <m:ctrlPr>
                                <a:rPr lang="es-MX" sz="1600" i="1" dirty="0">
                                  <a:solidFill>
                                    <a:srgbClr val="182B47"/>
                                  </a:solidFill>
                                  <a:latin typeface="Cambria Math" panose="02040503050406030204" pitchFamily="18" charset="0"/>
                                </a:rPr>
                              </m:ctrlPr>
                            </m:sSubSupPr>
                            <m:e>
                              <m:r>
                                <a:rPr lang="es-MX" sz="1600" i="1" dirty="0" smtClean="0">
                                  <a:solidFill>
                                    <a:srgbClr val="182B47"/>
                                  </a:solidFill>
                                  <a:latin typeface="Cambria Math" panose="02040503050406030204" pitchFamily="18" charset="0"/>
                                  <a:ea typeface="Cambria Math" panose="02040503050406030204" pitchFamily="18" charset="0"/>
                                </a:rPr>
                                <m:t>𝛿</m:t>
                              </m:r>
                            </m:e>
                            <m:sub>
                              <m:r>
                                <a:rPr lang="es-MX" sz="1600" i="1" dirty="0">
                                  <a:solidFill>
                                    <a:srgbClr val="182B47"/>
                                  </a:solidFill>
                                  <a:latin typeface="Cambria Math" panose="02040503050406030204" pitchFamily="18" charset="0"/>
                                </a:rPr>
                                <m:t>𝑗</m:t>
                              </m:r>
                            </m:sub>
                            <m:sup>
                              <m:r>
                                <a:rPr lang="es-MX" sz="1600" i="1" dirty="0">
                                  <a:solidFill>
                                    <a:srgbClr val="182B47"/>
                                  </a:solidFill>
                                  <a:latin typeface="Cambria Math" panose="02040503050406030204" pitchFamily="18" charset="0"/>
                                </a:rPr>
                                <m:t>𝐹</m:t>
                              </m:r>
                            </m:sup>
                          </m:sSubSup>
                        </m:den>
                      </m:f>
                      <m:r>
                        <a:rPr lang="es-MX" sz="1600" b="0" i="0" dirty="0" smtClean="0">
                          <a:solidFill>
                            <a:srgbClr val="182B47"/>
                          </a:solidFill>
                          <a:latin typeface="Cambria Math" panose="02040503050406030204" pitchFamily="18" charset="0"/>
                        </a:rPr>
                        <m:t> , </m:t>
                      </m:r>
                      <m:r>
                        <m:rPr>
                          <m:sty m:val="p"/>
                        </m:rPr>
                        <a:rPr lang="es-MX" sz="1600" b="0" i="0" dirty="0" smtClean="0">
                          <a:solidFill>
                            <a:srgbClr val="182B47"/>
                          </a:solidFill>
                          <a:latin typeface="Cambria Math" panose="02040503050406030204" pitchFamily="18" charset="0"/>
                        </a:rPr>
                        <m:t>con</m:t>
                      </m:r>
                      <m:r>
                        <a:rPr lang="es-MX" sz="1600" b="0" i="0" dirty="0" smtClean="0">
                          <a:solidFill>
                            <a:srgbClr val="182B47"/>
                          </a:solidFill>
                          <a:latin typeface="Cambria Math" panose="02040503050406030204" pitchFamily="18" charset="0"/>
                        </a:rPr>
                        <m:t> </m:t>
                      </m:r>
                      <m:r>
                        <m:rPr>
                          <m:sty m:val="p"/>
                        </m:rPr>
                        <a:rPr lang="es-MX" sz="1600" b="0" i="0" dirty="0" smtClean="0">
                          <a:solidFill>
                            <a:srgbClr val="182B47"/>
                          </a:solidFill>
                          <a:latin typeface="Cambria Math" panose="02040503050406030204" pitchFamily="18" charset="0"/>
                        </a:rPr>
                        <m:t>flujos</m:t>
                      </m:r>
                      <m:r>
                        <a:rPr lang="es-MX" sz="1600" b="0" i="0" dirty="0" smtClean="0">
                          <a:solidFill>
                            <a:srgbClr val="182B47"/>
                          </a:solidFill>
                          <a:latin typeface="Cambria Math" panose="02040503050406030204" pitchFamily="18" charset="0"/>
                        </a:rPr>
                        <m:t> </m:t>
                      </m:r>
                      <m:r>
                        <m:rPr>
                          <m:sty m:val="p"/>
                        </m:rPr>
                        <a:rPr lang="es-MX" sz="1600" b="0" i="0" dirty="0" smtClean="0">
                          <a:solidFill>
                            <a:srgbClr val="182B47"/>
                          </a:solidFill>
                          <a:latin typeface="Cambria Math" panose="02040503050406030204" pitchFamily="18" charset="0"/>
                        </a:rPr>
                        <m:t>F</m:t>
                      </m:r>
                      <m:r>
                        <a:rPr lang="es-MX" sz="1600" b="0" i="0" dirty="0" smtClean="0">
                          <a:solidFill>
                            <a:srgbClr val="182B47"/>
                          </a:solidFill>
                          <a:latin typeface="Cambria Math" panose="02040503050406030204" pitchFamily="18" charset="0"/>
                        </a:rPr>
                        <m:t>={</m:t>
                      </m:r>
                      <m:r>
                        <m:rPr>
                          <m:sty m:val="p"/>
                        </m:rPr>
                        <a:rPr lang="es-MX" sz="1600" b="0" i="0" dirty="0" smtClean="0">
                          <a:solidFill>
                            <a:srgbClr val="182B47"/>
                          </a:solidFill>
                          <a:latin typeface="Cambria Math" panose="02040503050406030204" pitchFamily="18" charset="0"/>
                        </a:rPr>
                        <m:t>IC</m:t>
                      </m:r>
                      <m:r>
                        <a:rPr lang="es-MX" sz="1600" b="0" i="0" dirty="0" smtClean="0">
                          <a:solidFill>
                            <a:srgbClr val="182B47"/>
                          </a:solidFill>
                          <a:latin typeface="Cambria Math" panose="02040503050406030204" pitchFamily="18" charset="0"/>
                        </a:rPr>
                        <m:t>,</m:t>
                      </m:r>
                      <m:r>
                        <m:rPr>
                          <m:sty m:val="p"/>
                        </m:rPr>
                        <a:rPr lang="es-MX" sz="1600" b="0" i="0" dirty="0" smtClean="0">
                          <a:solidFill>
                            <a:srgbClr val="182B47"/>
                          </a:solidFill>
                          <a:latin typeface="Cambria Math" panose="02040503050406030204" pitchFamily="18" charset="0"/>
                        </a:rPr>
                        <m:t>ID</m:t>
                      </m:r>
                      <m:r>
                        <a:rPr lang="es-MX" sz="1600" b="0" i="0" dirty="0" smtClean="0">
                          <a:solidFill>
                            <a:srgbClr val="182B47"/>
                          </a:solidFill>
                          <a:latin typeface="Cambria Math" panose="02040503050406030204" pitchFamily="18" charset="0"/>
                        </a:rPr>
                        <m:t>}</m:t>
                      </m:r>
                    </m:oMath>
                  </m:oMathPara>
                </a14:m>
                <a:endParaRPr lang="es-MX" sz="1600" dirty="0">
                  <a:solidFill>
                    <a:srgbClr val="182B47"/>
                  </a:solidFill>
                </a:endParaRPr>
              </a:p>
              <a:p>
                <a:pPr algn="just">
                  <a:buClr>
                    <a:srgbClr val="182B47"/>
                  </a:buClr>
                </a:pPr>
                <a:endParaRPr lang="es-MX" sz="1700" dirty="0">
                  <a:solidFill>
                    <a:srgbClr val="182B47"/>
                  </a:solidFill>
                  <a:latin typeface="Calibri" panose="020F0502020204030204" pitchFamily="34" charset="0"/>
                  <a:cs typeface="Calibri" panose="020F0502020204030204" pitchFamily="34" charset="0"/>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71629" y="1050882"/>
                <a:ext cx="10972800" cy="5256583"/>
              </a:xfrm>
              <a:prstGeom prst="rect">
                <a:avLst/>
              </a:prstGeom>
              <a:blipFill>
                <a:blip r:embed="rId2"/>
                <a:stretch>
                  <a:fillRect l="-444" t="-579" r="-333"/>
                </a:stretch>
              </a:blipFill>
            </p:spPr>
            <p:txBody>
              <a:bodyPr/>
              <a:lstStyle/>
              <a:p>
                <a:r>
                  <a:rPr lang="es-MX">
                    <a:noFill/>
                  </a:rPr>
                  <a:t> </a:t>
                </a:r>
              </a:p>
            </p:txBody>
          </p:sp>
        </mc:Fallback>
      </mc:AlternateContent>
      <p:sp>
        <p:nvSpPr>
          <p:cNvPr id="7" name="CuadroTexto 6">
            <a:extLst>
              <a:ext uri="{FF2B5EF4-FFF2-40B4-BE49-F238E27FC236}">
                <a16:creationId xmlns:a16="http://schemas.microsoft.com/office/drawing/2014/main" id="{E974497B-1820-40FB-8288-D5E7ED582CC4}"/>
              </a:ext>
            </a:extLst>
          </p:cNvPr>
          <p:cNvSpPr txBox="1"/>
          <p:nvPr/>
        </p:nvSpPr>
        <p:spPr>
          <a:xfrm>
            <a:off x="647571" y="582830"/>
            <a:ext cx="11300225" cy="400110"/>
          </a:xfrm>
          <a:prstGeom prst="rect">
            <a:avLst/>
          </a:prstGeom>
          <a:noFill/>
        </p:spPr>
        <p:txBody>
          <a:bodyPr wrap="square">
            <a:spAutoFit/>
          </a:bodyPr>
          <a:lstStyle/>
          <a:p>
            <a:pPr algn="ctr">
              <a:buClr>
                <a:srgbClr val="182B47"/>
              </a:buClr>
              <a:buSzPct val="100000"/>
            </a:pPr>
            <a:r>
              <a:rPr lang="es-MX" sz="2000" b="1" dirty="0">
                <a:solidFill>
                  <a:srgbClr val="182B47"/>
                </a:solidFill>
              </a:rPr>
              <a:t>Elasticidades Cuenta Corriente-Tipo de Cambio Efectivo Real estimadas (CA-REER)</a:t>
            </a:r>
            <a:endParaRPr lang="es-MX" sz="2000" dirty="0">
              <a:solidFill>
                <a:srgbClr val="182B47"/>
              </a:solidFill>
            </a:endParaRPr>
          </a:p>
        </p:txBody>
      </p:sp>
    </p:spTree>
    <p:extLst>
      <p:ext uri="{BB962C8B-B14F-4D97-AF65-F5344CB8AC3E}">
        <p14:creationId xmlns:p14="http://schemas.microsoft.com/office/powerpoint/2010/main" val="3828935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Sector externo</a:t>
            </a:r>
            <a:endParaRPr lang="es-MX" dirty="0"/>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95808" y="782885"/>
                <a:ext cx="10972800" cy="5256583"/>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El enfoque de sostenibilidad externa (ES) </a:t>
                </a:r>
                <a:r>
                  <a:rPr lang="es-MX" sz="1700" b="1" dirty="0">
                    <a:solidFill>
                      <a:srgbClr val="182B47"/>
                    </a:solidFill>
                  </a:rPr>
                  <a:t>busca determinar la relación cuenta corriente (CA/PIB) que estabilizaría la posición Neta de Activos Exteriores (NFA/PIB) en el mediano plazo en un nivel de referencia o nivel deseado. </a:t>
                </a:r>
                <a:r>
                  <a:rPr lang="es-MX" sz="1700" dirty="0">
                    <a:solidFill>
                      <a:srgbClr val="182B47"/>
                    </a:solidFill>
                  </a:rPr>
                  <a:t>Este enfoque </a:t>
                </a:r>
                <a:r>
                  <a:rPr lang="es-MX" sz="1700" b="1" dirty="0">
                    <a:solidFill>
                      <a:srgbClr val="182B47"/>
                    </a:solidFill>
                  </a:rPr>
                  <a:t>complementa las estimaciones de los modelos de cuenta corriente, índice REER y nivel REER</a:t>
                </a:r>
                <a:r>
                  <a:rPr lang="es-MX" sz="1700" dirty="0">
                    <a:solidFill>
                      <a:srgbClr val="182B47"/>
                    </a:solidFill>
                  </a:rPr>
                  <a:t>, centrándose en consideraciones de sostenibilidad externa, que en algunos casos son fundamentales para las evaluaciones del sector externo.</a:t>
                </a:r>
              </a:p>
              <a:p>
                <a:pPr algn="just">
                  <a:spcAft>
                    <a:spcPts val="1200"/>
                  </a:spcAft>
                  <a:buClr>
                    <a:srgbClr val="182B47"/>
                  </a:buClr>
                </a:pPr>
                <a:r>
                  <a:rPr lang="es-MX" sz="1700" dirty="0">
                    <a:solidFill>
                      <a:srgbClr val="182B47"/>
                    </a:solidFill>
                  </a:rPr>
                  <a:t>Una fortaleza clave del enfoque es que </a:t>
                </a:r>
                <a:r>
                  <a:rPr lang="es-MX" sz="1700" b="1" dirty="0">
                    <a:solidFill>
                      <a:srgbClr val="182B47"/>
                    </a:solidFill>
                  </a:rPr>
                  <a:t>requiere un número limitado de variables y supuestos</a:t>
                </a:r>
                <a:r>
                  <a:rPr lang="es-MX" sz="1700" dirty="0">
                    <a:solidFill>
                      <a:srgbClr val="182B47"/>
                    </a:solidFill>
                  </a:rPr>
                  <a:t>, como el crecimiento del PIB a mediano plazo, la inflación y las tasas de rendimiento de los activos y pasivos externos.</a:t>
                </a:r>
                <a:endParaRPr lang="es-MX" sz="1700" b="1" dirty="0">
                  <a:solidFill>
                    <a:srgbClr val="182B47"/>
                  </a:solidFill>
                </a:endParaRPr>
              </a:p>
              <a:p>
                <a:pPr marL="342900" indent="-342900" algn="just">
                  <a:buClr>
                    <a:srgbClr val="182B47"/>
                  </a:buClr>
                  <a:buFont typeface="Wingdings" panose="05000000000000000000" pitchFamily="2" charset="2"/>
                  <a:buChar char="§"/>
                </a:pPr>
                <a:r>
                  <a:rPr lang="es-MX" sz="1900" b="1" dirty="0">
                    <a:solidFill>
                      <a:srgbClr val="182B47"/>
                    </a:solidFill>
                  </a:rPr>
                  <a:t>Posiciones de shock y flujo </a:t>
                </a:r>
              </a:p>
              <a:p>
                <a:pPr algn="just">
                  <a:buClr>
                    <a:srgbClr val="182B47"/>
                  </a:buClr>
                </a:pPr>
                <a:r>
                  <a:rPr lang="es-MX" sz="1700" dirty="0">
                    <a:solidFill>
                      <a:srgbClr val="182B47"/>
                    </a:solidFill>
                  </a:rPr>
                  <a:t>El enfoque ES se deriva de la ley de movimiento de la posición NFA del país.</a:t>
                </a:r>
                <a:endParaRPr lang="es-MX" sz="1700" b="1" dirty="0">
                  <a:solidFill>
                    <a:srgbClr val="182B47"/>
                  </a:solidFill>
                </a:endParaRPr>
              </a:p>
              <a:p>
                <a:pPr algn="just">
                  <a:spcAft>
                    <a:spcPts val="1200"/>
                  </a:spcAft>
                  <a:buClr>
                    <a:srgbClr val="182B47"/>
                  </a:buClr>
                </a:pPr>
                <a:endParaRPr lang="es-MX" sz="1700" dirty="0">
                  <a:solidFill>
                    <a:srgbClr val="182B47"/>
                  </a:solidFill>
                  <a:latin typeface="Calibri" panose="020F0502020204030204" pitchFamily="34" charset="0"/>
                  <a:cs typeface="Calibri" panose="020F0502020204030204" pitchFamily="34" charset="0"/>
                </a:endParaRPr>
              </a:p>
              <a:p>
                <a:pPr algn="just">
                  <a:buClr>
                    <a:srgbClr val="182B47"/>
                  </a:buClr>
                </a:pPr>
                <a:r>
                  <a:rPr lang="es-MX" sz="1700" dirty="0">
                    <a:solidFill>
                      <a:srgbClr val="182B47"/>
                    </a:solidFill>
                  </a:rPr>
                  <a:t>Expresando la expresión anterior en términos de PIB nominal se obtiene:</a:t>
                </a:r>
              </a:p>
              <a:p>
                <a:pPr algn="just">
                  <a:buClr>
                    <a:srgbClr val="182B47"/>
                  </a:buClr>
                </a:pPr>
                <a:endParaRPr lang="es-MX" sz="1700" dirty="0">
                  <a:solidFill>
                    <a:srgbClr val="182B47"/>
                  </a:solidFill>
                </a:endParaRPr>
              </a:p>
              <a:p>
                <a:pPr algn="just">
                  <a:spcAft>
                    <a:spcPts val="1200"/>
                  </a:spcAft>
                  <a:buClr>
                    <a:srgbClr val="182B47"/>
                  </a:buClr>
                </a:pPr>
                <a:endParaRPr lang="es-MX" sz="1700" dirty="0">
                  <a:solidFill>
                    <a:srgbClr val="182B47"/>
                  </a:solidFill>
                </a:endParaRPr>
              </a:p>
              <a:p>
                <a:pPr algn="just">
                  <a:buClr>
                    <a:srgbClr val="182B47"/>
                  </a:buClr>
                </a:pPr>
                <a:r>
                  <a:rPr lang="es-MX" sz="1700" dirty="0">
                    <a:solidFill>
                      <a:srgbClr val="182B47"/>
                    </a:solidFill>
                  </a:rPr>
                  <a:t>Donde </a:t>
                </a:r>
                <a14:m>
                  <m:oMath xmlns:m="http://schemas.openxmlformats.org/officeDocument/2006/math">
                    <m:sSub>
                      <m:sSubPr>
                        <m:ctrlPr>
                          <a:rPr lang="es-MX" sz="1700" i="1" smtClean="0">
                            <a:solidFill>
                              <a:srgbClr val="182B47"/>
                            </a:solidFill>
                            <a:latin typeface="Cambria Math" panose="02040503050406030204" pitchFamily="18" charset="0"/>
                          </a:rPr>
                        </m:ctrlPr>
                      </m:sSubPr>
                      <m:e>
                        <m:r>
                          <a:rPr lang="es-MX" sz="1700" i="1">
                            <a:solidFill>
                              <a:srgbClr val="182B47"/>
                            </a:solidFill>
                            <a:latin typeface="Cambria Math" panose="02040503050406030204" pitchFamily="18" charset="0"/>
                          </a:rPr>
                          <m:t>𝑛</m:t>
                        </m:r>
                        <m:r>
                          <a:rPr lang="es-MX" sz="1700" b="0" i="1" smtClean="0">
                            <a:solidFill>
                              <a:srgbClr val="182B47"/>
                            </a:solidFill>
                            <a:latin typeface="Cambria Math" panose="02040503050406030204" pitchFamily="18" charset="0"/>
                          </a:rPr>
                          <m:t>𝑓𝑎</m:t>
                        </m:r>
                      </m:e>
                      <m:sub>
                        <m:r>
                          <a:rPr lang="es-MX" sz="1700" i="1">
                            <a:solidFill>
                              <a:srgbClr val="182B47"/>
                            </a:solidFill>
                            <a:latin typeface="Cambria Math" panose="02040503050406030204" pitchFamily="18" charset="0"/>
                          </a:rPr>
                          <m:t>𝑡</m:t>
                        </m:r>
                      </m:sub>
                    </m:sSub>
                    <m:r>
                      <a:rPr lang="es-MX" sz="1700" b="0" i="0" smtClean="0">
                        <a:solidFill>
                          <a:srgbClr val="182B47"/>
                        </a:solidFill>
                        <a:latin typeface="Cambria Math" panose="02040503050406030204" pitchFamily="18" charset="0"/>
                      </a:rPr>
                      <m:t> </m:t>
                    </m:r>
                    <m:r>
                      <m:rPr>
                        <m:sty m:val="p"/>
                      </m:rPr>
                      <a:rPr lang="es-MX" sz="1700" b="0" i="0" smtClean="0">
                        <a:solidFill>
                          <a:srgbClr val="182B47"/>
                        </a:solidFill>
                        <a:latin typeface="Cambria Math" panose="02040503050406030204" pitchFamily="18" charset="0"/>
                      </a:rPr>
                      <m:t>y</m:t>
                    </m:r>
                    <m:r>
                      <a:rPr lang="es-MX" sz="1700" b="0" i="0" smtClean="0">
                        <a:solidFill>
                          <a:srgbClr val="182B47"/>
                        </a:solidFill>
                        <a:latin typeface="Cambria Math" panose="02040503050406030204" pitchFamily="18" charset="0"/>
                      </a:rPr>
                      <m:t> </m:t>
                    </m:r>
                    <m:sSub>
                      <m:sSubPr>
                        <m:ctrlPr>
                          <a:rPr lang="es-MX" sz="1700" i="1">
                            <a:solidFill>
                              <a:srgbClr val="182B47"/>
                            </a:solidFill>
                            <a:latin typeface="Cambria Math" panose="02040503050406030204" pitchFamily="18" charset="0"/>
                          </a:rPr>
                        </m:ctrlPr>
                      </m:sSubPr>
                      <m:e>
                        <m:r>
                          <a:rPr lang="es-MX" sz="1700" i="1">
                            <a:solidFill>
                              <a:srgbClr val="182B47"/>
                            </a:solidFill>
                            <a:latin typeface="Cambria Math" panose="02040503050406030204" pitchFamily="18" charset="0"/>
                          </a:rPr>
                          <m:t>𝑐𝑎</m:t>
                        </m:r>
                      </m:e>
                      <m:sub>
                        <m:r>
                          <a:rPr lang="es-MX" sz="1700" i="1">
                            <a:solidFill>
                              <a:srgbClr val="182B47"/>
                            </a:solidFill>
                            <a:latin typeface="Cambria Math" panose="02040503050406030204" pitchFamily="18" charset="0"/>
                          </a:rPr>
                          <m:t>𝑡</m:t>
                        </m:r>
                      </m:sub>
                    </m:sSub>
                  </m:oMath>
                </a14:m>
                <a:r>
                  <a:rPr lang="es-MX" sz="1700" dirty="0">
                    <a:solidFill>
                      <a:srgbClr val="182B47"/>
                    </a:solidFill>
                  </a:rPr>
                  <a:t> denotan la relación entre el NFA y CA y el PIB nominal, respectivamente, </a:t>
                </a:r>
                <a14:m>
                  <m:oMath xmlns:m="http://schemas.openxmlformats.org/officeDocument/2006/math">
                    <m:sSub>
                      <m:sSubPr>
                        <m:ctrlPr>
                          <a:rPr lang="es-MX" sz="1800" i="1">
                            <a:solidFill>
                              <a:srgbClr val="182B47"/>
                            </a:solidFill>
                            <a:latin typeface="Cambria Math" panose="02040503050406030204" pitchFamily="18" charset="0"/>
                          </a:rPr>
                        </m:ctrlPr>
                      </m:sSubPr>
                      <m:e>
                        <m:r>
                          <a:rPr lang="es-MX" sz="1800" i="1">
                            <a:solidFill>
                              <a:srgbClr val="182B47"/>
                            </a:solidFill>
                            <a:latin typeface="Cambria Math" panose="02040503050406030204" pitchFamily="18" charset="0"/>
                          </a:rPr>
                          <m:t>𝜋</m:t>
                        </m:r>
                      </m:e>
                      <m:sub>
                        <m:r>
                          <a:rPr lang="es-MX" sz="1800" i="1">
                            <a:solidFill>
                              <a:srgbClr val="182B47"/>
                            </a:solidFill>
                            <a:latin typeface="Cambria Math" panose="02040503050406030204" pitchFamily="18" charset="0"/>
                          </a:rPr>
                          <m:t>𝑡</m:t>
                        </m:r>
                      </m:sub>
                    </m:sSub>
                    <m:r>
                      <a:rPr lang="es-MX" sz="1800" b="0" i="1" smtClean="0">
                        <a:solidFill>
                          <a:srgbClr val="182B47"/>
                        </a:solidFill>
                        <a:latin typeface="Cambria Math" panose="02040503050406030204" pitchFamily="18" charset="0"/>
                      </a:rPr>
                      <m:t> </m:t>
                    </m:r>
                  </m:oMath>
                </a14:m>
                <a:r>
                  <a:rPr lang="es-MX" sz="1700" dirty="0">
                    <a:solidFill>
                      <a:srgbClr val="182B47"/>
                    </a:solidFill>
                  </a:rPr>
                  <a:t>es la tasa de inflación y </a:t>
                </a:r>
                <a14:m>
                  <m:oMath xmlns:m="http://schemas.openxmlformats.org/officeDocument/2006/math">
                    <m:sSub>
                      <m:sSubPr>
                        <m:ctrlPr>
                          <a:rPr lang="es-MX" sz="1800" i="1">
                            <a:solidFill>
                              <a:srgbClr val="182B47"/>
                            </a:solidFill>
                            <a:latin typeface="Cambria Math" panose="02040503050406030204" pitchFamily="18" charset="0"/>
                          </a:rPr>
                        </m:ctrlPr>
                      </m:sSubPr>
                      <m:e>
                        <m:r>
                          <a:rPr lang="es-MX" sz="1800" i="1">
                            <a:solidFill>
                              <a:srgbClr val="182B47"/>
                            </a:solidFill>
                            <a:latin typeface="Cambria Math" panose="02040503050406030204" pitchFamily="18" charset="0"/>
                          </a:rPr>
                          <m:t>𝑔</m:t>
                        </m:r>
                      </m:e>
                      <m:sub>
                        <m:r>
                          <a:rPr lang="es-MX" sz="1800" i="1">
                            <a:solidFill>
                              <a:srgbClr val="182B47"/>
                            </a:solidFill>
                            <a:latin typeface="Cambria Math" panose="02040503050406030204" pitchFamily="18" charset="0"/>
                          </a:rPr>
                          <m:t>𝑡</m:t>
                        </m:r>
                      </m:sub>
                    </m:sSub>
                  </m:oMath>
                </a14:m>
                <a:r>
                  <a:rPr lang="es-MX" sz="1700" dirty="0">
                    <a:solidFill>
                      <a:srgbClr val="182B47"/>
                    </a:solidFill>
                  </a:rPr>
                  <a:t> la tasa de crecimiento del PIB real. </a:t>
                </a:r>
              </a:p>
              <a:p>
                <a:pPr algn="just">
                  <a:buClr>
                    <a:srgbClr val="182B47"/>
                  </a:buClr>
                </a:pPr>
                <a:endParaRPr lang="es-MX" sz="1700" dirty="0">
                  <a:solidFill>
                    <a:srgbClr val="182B47"/>
                  </a:solidFill>
                  <a:latin typeface="Calibri" panose="020F0502020204030204" pitchFamily="34" charset="0"/>
                  <a:cs typeface="Calibri" panose="020F0502020204030204" pitchFamily="34" charset="0"/>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95808" y="782885"/>
                <a:ext cx="10972800" cy="5256583"/>
              </a:xfrm>
              <a:prstGeom prst="rect">
                <a:avLst/>
              </a:prstGeom>
              <a:blipFill>
                <a:blip r:embed="rId2"/>
                <a:stretch>
                  <a:fillRect l="-444" t="-348" r="-333"/>
                </a:stretch>
              </a:blipFill>
            </p:spPr>
            <p:txBody>
              <a:bodyPr/>
              <a:lstStyle/>
              <a:p>
                <a:r>
                  <a:rPr lang="es-MX">
                    <a:noFill/>
                  </a:rPr>
                  <a:t> </a:t>
                </a:r>
              </a:p>
            </p:txBody>
          </p:sp>
        </mc:Fallback>
      </mc:AlternateContent>
      <p:sp>
        <p:nvSpPr>
          <p:cNvPr id="7" name="CuadroTexto 6">
            <a:extLst>
              <a:ext uri="{FF2B5EF4-FFF2-40B4-BE49-F238E27FC236}">
                <a16:creationId xmlns:a16="http://schemas.microsoft.com/office/drawing/2014/main" id="{E974497B-1820-40FB-8288-D5E7ED582CC4}"/>
              </a:ext>
            </a:extLst>
          </p:cNvPr>
          <p:cNvSpPr txBox="1"/>
          <p:nvPr/>
        </p:nvSpPr>
        <p:spPr>
          <a:xfrm>
            <a:off x="647571" y="399039"/>
            <a:ext cx="11300225" cy="400110"/>
          </a:xfrm>
          <a:prstGeom prst="rect">
            <a:avLst/>
          </a:prstGeom>
          <a:noFill/>
        </p:spPr>
        <p:txBody>
          <a:bodyPr wrap="square">
            <a:spAutoFit/>
          </a:bodyPr>
          <a:lstStyle/>
          <a:p>
            <a:pPr algn="ctr">
              <a:buClr>
                <a:srgbClr val="182B47"/>
              </a:buClr>
              <a:buSzPct val="100000"/>
            </a:pPr>
            <a:r>
              <a:rPr lang="es-MX" sz="2000" b="1" dirty="0">
                <a:solidFill>
                  <a:srgbClr val="182B47"/>
                </a:solidFill>
              </a:rPr>
              <a:t>Enfoque de sostenibilidad externa</a:t>
            </a:r>
            <a:endParaRPr lang="es-MX" sz="2000" dirty="0">
              <a:solidFill>
                <a:srgbClr val="182B47"/>
              </a:solidFill>
            </a:endParaRP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3DBE1038-9D52-4AD0-8E9B-4B0EE78F264F}"/>
                  </a:ext>
                </a:extLst>
              </p:cNvPr>
              <p:cNvSpPr txBox="1"/>
              <p:nvPr/>
            </p:nvSpPr>
            <p:spPr>
              <a:xfrm>
                <a:off x="4626367" y="3551572"/>
                <a:ext cx="29392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182B47"/>
                              </a:solidFill>
                              <a:latin typeface="Cambria Math" panose="02040503050406030204" pitchFamily="18" charset="0"/>
                            </a:rPr>
                          </m:ctrlPr>
                        </m:sSubPr>
                        <m:e>
                          <m:r>
                            <a:rPr lang="es-MX" i="1">
                              <a:solidFill>
                                <a:srgbClr val="182B47"/>
                              </a:solidFill>
                              <a:latin typeface="Cambria Math" panose="02040503050406030204" pitchFamily="18" charset="0"/>
                            </a:rPr>
                            <m:t>𝑁</m:t>
                          </m:r>
                          <m:r>
                            <a:rPr lang="es-MX" b="0" i="1" smtClean="0">
                              <a:solidFill>
                                <a:srgbClr val="182B47"/>
                              </a:solidFill>
                              <a:latin typeface="Cambria Math" panose="02040503050406030204" pitchFamily="18" charset="0"/>
                            </a:rPr>
                            <m:t>𝐹𝐴</m:t>
                          </m:r>
                        </m:e>
                        <m:sub>
                          <m:r>
                            <a:rPr lang="es-MX" i="1">
                              <a:solidFill>
                                <a:srgbClr val="182B47"/>
                              </a:solidFill>
                              <a:latin typeface="Cambria Math" panose="02040503050406030204" pitchFamily="18" charset="0"/>
                            </a:rPr>
                            <m:t>𝑡</m:t>
                          </m:r>
                        </m:sub>
                      </m:sSub>
                      <m:r>
                        <a:rPr lang="es-MX" i="0">
                          <a:solidFill>
                            <a:srgbClr val="182B47"/>
                          </a:solidFill>
                          <a:latin typeface="Cambria Math" panose="02040503050406030204" pitchFamily="18" charset="0"/>
                        </a:rPr>
                        <m:t>−</m:t>
                      </m:r>
                      <m:sSub>
                        <m:sSubPr>
                          <m:ctrlPr>
                            <a:rPr lang="es-MX" i="1">
                              <a:solidFill>
                                <a:srgbClr val="182B47"/>
                              </a:solidFill>
                              <a:latin typeface="Cambria Math" panose="02040503050406030204" pitchFamily="18" charset="0"/>
                            </a:rPr>
                          </m:ctrlPr>
                        </m:sSubPr>
                        <m:e>
                          <m:r>
                            <a:rPr lang="es-MX" i="1">
                              <a:solidFill>
                                <a:srgbClr val="182B47"/>
                              </a:solidFill>
                              <a:latin typeface="Cambria Math" panose="02040503050406030204" pitchFamily="18" charset="0"/>
                            </a:rPr>
                            <m:t>𝑁</m:t>
                          </m:r>
                          <m:r>
                            <a:rPr lang="es-MX" b="0" i="1" smtClean="0">
                              <a:solidFill>
                                <a:srgbClr val="182B47"/>
                              </a:solidFill>
                              <a:latin typeface="Cambria Math" panose="02040503050406030204" pitchFamily="18" charset="0"/>
                            </a:rPr>
                            <m:t>𝐹𝐴</m:t>
                          </m:r>
                        </m:e>
                        <m:sub>
                          <m:r>
                            <a:rPr lang="es-MX" i="1">
                              <a:solidFill>
                                <a:srgbClr val="182B47"/>
                              </a:solidFill>
                              <a:latin typeface="Cambria Math" panose="02040503050406030204" pitchFamily="18" charset="0"/>
                            </a:rPr>
                            <m:t>𝑡</m:t>
                          </m:r>
                          <m:r>
                            <a:rPr lang="es-MX" b="0" i="1" smtClean="0">
                              <a:solidFill>
                                <a:srgbClr val="182B47"/>
                              </a:solidFill>
                              <a:latin typeface="Cambria Math" panose="02040503050406030204" pitchFamily="18" charset="0"/>
                            </a:rPr>
                            <m:t>−1</m:t>
                          </m:r>
                        </m:sub>
                      </m:sSub>
                      <m:r>
                        <a:rPr lang="es-MX" i="0">
                          <a:solidFill>
                            <a:srgbClr val="182B47"/>
                          </a:solidFill>
                          <a:latin typeface="Cambria Math" panose="02040503050406030204" pitchFamily="18" charset="0"/>
                        </a:rPr>
                        <m:t>=</m:t>
                      </m:r>
                      <m:sSub>
                        <m:sSubPr>
                          <m:ctrlPr>
                            <a:rPr lang="es-MX" i="1">
                              <a:solidFill>
                                <a:srgbClr val="182B47"/>
                              </a:solidFill>
                              <a:latin typeface="Cambria Math" panose="02040503050406030204" pitchFamily="18" charset="0"/>
                            </a:rPr>
                          </m:ctrlPr>
                        </m:sSubPr>
                        <m:e>
                          <m:r>
                            <a:rPr lang="es-MX" i="1">
                              <a:solidFill>
                                <a:srgbClr val="182B47"/>
                              </a:solidFill>
                              <a:latin typeface="Cambria Math" panose="02040503050406030204" pitchFamily="18" charset="0"/>
                            </a:rPr>
                            <m:t>𝐶</m:t>
                          </m:r>
                          <m:r>
                            <a:rPr lang="es-MX" b="0" i="1" smtClean="0">
                              <a:solidFill>
                                <a:srgbClr val="182B47"/>
                              </a:solidFill>
                              <a:latin typeface="Cambria Math" panose="02040503050406030204" pitchFamily="18" charset="0"/>
                            </a:rPr>
                            <m:t>𝐴</m:t>
                          </m:r>
                        </m:e>
                        <m:sub>
                          <m:r>
                            <a:rPr lang="es-MX" i="1">
                              <a:solidFill>
                                <a:srgbClr val="182B47"/>
                              </a:solidFill>
                              <a:latin typeface="Cambria Math" panose="02040503050406030204" pitchFamily="18" charset="0"/>
                            </a:rPr>
                            <m:t>𝑡</m:t>
                          </m:r>
                        </m:sub>
                      </m:sSub>
                      <m:r>
                        <a:rPr lang="es-MX" b="0" i="1" smtClean="0">
                          <a:solidFill>
                            <a:srgbClr val="182B47"/>
                          </a:solidFill>
                          <a:latin typeface="Cambria Math" panose="02040503050406030204" pitchFamily="18" charset="0"/>
                        </a:rPr>
                        <m:t>+</m:t>
                      </m:r>
                      <m:sSub>
                        <m:sSubPr>
                          <m:ctrlPr>
                            <a:rPr lang="es-MX" i="1">
                              <a:solidFill>
                                <a:srgbClr val="182B47"/>
                              </a:solidFill>
                              <a:latin typeface="Cambria Math" panose="02040503050406030204" pitchFamily="18" charset="0"/>
                            </a:rPr>
                          </m:ctrlPr>
                        </m:sSubPr>
                        <m:e>
                          <m:r>
                            <a:rPr lang="es-MX" b="0" i="1" smtClean="0">
                              <a:solidFill>
                                <a:srgbClr val="182B47"/>
                              </a:solidFill>
                              <a:latin typeface="Cambria Math" panose="02040503050406030204" pitchFamily="18" charset="0"/>
                            </a:rPr>
                            <m:t>𝑉</m:t>
                          </m:r>
                          <m:r>
                            <a:rPr lang="es-MX" i="1">
                              <a:solidFill>
                                <a:srgbClr val="182B47"/>
                              </a:solidFill>
                              <a:latin typeface="Cambria Math" panose="02040503050406030204" pitchFamily="18" charset="0"/>
                            </a:rPr>
                            <m:t>𝐶</m:t>
                          </m:r>
                        </m:e>
                        <m:sub>
                          <m:r>
                            <a:rPr lang="es-MX" i="1">
                              <a:solidFill>
                                <a:srgbClr val="182B47"/>
                              </a:solidFill>
                              <a:latin typeface="Cambria Math" panose="02040503050406030204" pitchFamily="18" charset="0"/>
                            </a:rPr>
                            <m:t>𝑡</m:t>
                          </m:r>
                        </m:sub>
                      </m:sSub>
                    </m:oMath>
                  </m:oMathPara>
                </a14:m>
                <a:endParaRPr lang="es-MX" dirty="0"/>
              </a:p>
            </p:txBody>
          </p:sp>
        </mc:Choice>
        <mc:Fallback xmlns="">
          <p:sp>
            <p:nvSpPr>
              <p:cNvPr id="2" name="CuadroTexto 1">
                <a:extLst>
                  <a:ext uri="{FF2B5EF4-FFF2-40B4-BE49-F238E27FC236}">
                    <a16:creationId xmlns:a16="http://schemas.microsoft.com/office/drawing/2014/main" id="{3DBE1038-9D52-4AD0-8E9B-4B0EE78F264F}"/>
                  </a:ext>
                </a:extLst>
              </p:cNvPr>
              <p:cNvSpPr txBox="1">
                <a:spLocks noRot="1" noChangeAspect="1" noMove="1" noResize="1" noEditPoints="1" noAdjustHandles="1" noChangeArrowheads="1" noChangeShapeType="1" noTextEdit="1"/>
              </p:cNvSpPr>
              <p:nvPr/>
            </p:nvSpPr>
            <p:spPr>
              <a:xfrm>
                <a:off x="4626367" y="3551572"/>
                <a:ext cx="2939266" cy="276999"/>
              </a:xfrm>
              <a:prstGeom prst="rect">
                <a:avLst/>
              </a:prstGeom>
              <a:blipFill>
                <a:blip r:embed="rId3"/>
                <a:stretch>
                  <a:fillRect l="-1452" r="-207" b="-15556"/>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062B718A-B8A0-476D-BB19-327413A715F3}"/>
                  </a:ext>
                </a:extLst>
              </p:cNvPr>
              <p:cNvSpPr txBox="1"/>
              <p:nvPr/>
            </p:nvSpPr>
            <p:spPr>
              <a:xfrm>
                <a:off x="4410211" y="4365017"/>
                <a:ext cx="3774944"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smtClean="0">
                              <a:solidFill>
                                <a:srgbClr val="182B47"/>
                              </a:solidFill>
                              <a:latin typeface="Cambria Math" panose="02040503050406030204" pitchFamily="18" charset="0"/>
                            </a:rPr>
                          </m:ctrlPr>
                        </m:sSubPr>
                        <m:e>
                          <m:r>
                            <a:rPr lang="es-MX" i="1">
                              <a:solidFill>
                                <a:srgbClr val="182B47"/>
                              </a:solidFill>
                              <a:latin typeface="Cambria Math" panose="02040503050406030204" pitchFamily="18" charset="0"/>
                            </a:rPr>
                            <m:t>𝑛</m:t>
                          </m:r>
                          <m:r>
                            <a:rPr lang="es-MX" b="0" i="1" smtClean="0">
                              <a:solidFill>
                                <a:srgbClr val="182B47"/>
                              </a:solidFill>
                              <a:latin typeface="Cambria Math" panose="02040503050406030204" pitchFamily="18" charset="0"/>
                            </a:rPr>
                            <m:t>𝑓𝑎</m:t>
                          </m:r>
                        </m:e>
                        <m:sub>
                          <m:r>
                            <a:rPr lang="es-MX" i="1">
                              <a:solidFill>
                                <a:srgbClr val="182B47"/>
                              </a:solidFill>
                              <a:latin typeface="Cambria Math" panose="02040503050406030204" pitchFamily="18" charset="0"/>
                            </a:rPr>
                            <m:t>𝑡</m:t>
                          </m:r>
                        </m:sub>
                      </m:sSub>
                      <m:r>
                        <a:rPr lang="es-MX" i="0">
                          <a:solidFill>
                            <a:srgbClr val="182B47"/>
                          </a:solidFill>
                          <a:latin typeface="Cambria Math" panose="02040503050406030204" pitchFamily="18" charset="0"/>
                        </a:rPr>
                        <m:t>−</m:t>
                      </m:r>
                      <m:f>
                        <m:fPr>
                          <m:ctrlPr>
                            <a:rPr lang="es-MX" i="1">
                              <a:solidFill>
                                <a:srgbClr val="182B47"/>
                              </a:solidFill>
                              <a:latin typeface="Cambria Math" panose="02040503050406030204" pitchFamily="18" charset="0"/>
                            </a:rPr>
                          </m:ctrlPr>
                        </m:fPr>
                        <m:num>
                          <m:r>
                            <a:rPr lang="es-MX" i="0">
                              <a:solidFill>
                                <a:srgbClr val="182B47"/>
                              </a:solidFill>
                              <a:latin typeface="Cambria Math" panose="02040503050406030204" pitchFamily="18" charset="0"/>
                            </a:rPr>
                            <m:t>1</m:t>
                          </m:r>
                        </m:num>
                        <m:den>
                          <m:d>
                            <m:dPr>
                              <m:ctrlPr>
                                <a:rPr lang="es-MX" i="1">
                                  <a:solidFill>
                                    <a:srgbClr val="182B47"/>
                                  </a:solidFill>
                                  <a:latin typeface="Cambria Math" panose="02040503050406030204" pitchFamily="18" charset="0"/>
                                </a:rPr>
                              </m:ctrlPr>
                            </m:dPr>
                            <m:e>
                              <m:r>
                                <a:rPr lang="es-MX" i="0">
                                  <a:solidFill>
                                    <a:srgbClr val="182B47"/>
                                  </a:solidFill>
                                  <a:latin typeface="Cambria Math" panose="02040503050406030204" pitchFamily="18" charset="0"/>
                                </a:rPr>
                                <m:t>1+</m:t>
                              </m:r>
                              <m:sSub>
                                <m:sSubPr>
                                  <m:ctrlPr>
                                    <a:rPr lang="es-MX" i="1">
                                      <a:solidFill>
                                        <a:srgbClr val="182B47"/>
                                      </a:solidFill>
                                      <a:latin typeface="Cambria Math" panose="02040503050406030204" pitchFamily="18" charset="0"/>
                                    </a:rPr>
                                  </m:ctrlPr>
                                </m:sSubPr>
                                <m:e>
                                  <m:r>
                                    <a:rPr lang="es-MX" i="1">
                                      <a:solidFill>
                                        <a:srgbClr val="182B47"/>
                                      </a:solidFill>
                                      <a:latin typeface="Cambria Math" panose="02040503050406030204" pitchFamily="18" charset="0"/>
                                    </a:rPr>
                                    <m:t>𝜋</m:t>
                                  </m:r>
                                </m:e>
                                <m:sub>
                                  <m:r>
                                    <a:rPr lang="es-MX" i="1">
                                      <a:solidFill>
                                        <a:srgbClr val="182B47"/>
                                      </a:solidFill>
                                      <a:latin typeface="Cambria Math" panose="02040503050406030204" pitchFamily="18" charset="0"/>
                                    </a:rPr>
                                    <m:t>𝑡</m:t>
                                  </m:r>
                                </m:sub>
                              </m:sSub>
                            </m:e>
                          </m:d>
                          <m:d>
                            <m:dPr>
                              <m:ctrlPr>
                                <a:rPr lang="es-MX" i="1">
                                  <a:solidFill>
                                    <a:srgbClr val="182B47"/>
                                  </a:solidFill>
                                  <a:latin typeface="Cambria Math" panose="02040503050406030204" pitchFamily="18" charset="0"/>
                                </a:rPr>
                              </m:ctrlPr>
                            </m:dPr>
                            <m:e>
                              <m:r>
                                <a:rPr lang="es-MX">
                                  <a:solidFill>
                                    <a:srgbClr val="182B47"/>
                                  </a:solidFill>
                                  <a:latin typeface="Cambria Math" panose="02040503050406030204" pitchFamily="18" charset="0"/>
                                </a:rPr>
                                <m:t>1+</m:t>
                              </m:r>
                              <m:sSub>
                                <m:sSubPr>
                                  <m:ctrlPr>
                                    <a:rPr lang="es-MX" i="1">
                                      <a:solidFill>
                                        <a:srgbClr val="182B47"/>
                                      </a:solidFill>
                                      <a:latin typeface="Cambria Math" panose="02040503050406030204" pitchFamily="18" charset="0"/>
                                    </a:rPr>
                                  </m:ctrlPr>
                                </m:sSubPr>
                                <m:e>
                                  <m:r>
                                    <a:rPr lang="es-MX" b="0" i="1" smtClean="0">
                                      <a:solidFill>
                                        <a:srgbClr val="182B47"/>
                                      </a:solidFill>
                                      <a:latin typeface="Cambria Math" panose="02040503050406030204" pitchFamily="18" charset="0"/>
                                    </a:rPr>
                                    <m:t>𝑔</m:t>
                                  </m:r>
                                </m:e>
                                <m:sub>
                                  <m:r>
                                    <a:rPr lang="es-MX" i="1">
                                      <a:solidFill>
                                        <a:srgbClr val="182B47"/>
                                      </a:solidFill>
                                      <a:latin typeface="Cambria Math" panose="02040503050406030204" pitchFamily="18" charset="0"/>
                                    </a:rPr>
                                    <m:t>𝑡</m:t>
                                  </m:r>
                                </m:sub>
                              </m:sSub>
                            </m:e>
                          </m:d>
                        </m:den>
                      </m:f>
                      <m:sSub>
                        <m:sSubPr>
                          <m:ctrlPr>
                            <a:rPr lang="es-MX" i="1">
                              <a:solidFill>
                                <a:srgbClr val="182B47"/>
                              </a:solidFill>
                              <a:latin typeface="Cambria Math" panose="02040503050406030204" pitchFamily="18" charset="0"/>
                            </a:rPr>
                          </m:ctrlPr>
                        </m:sSubPr>
                        <m:e>
                          <m:r>
                            <a:rPr lang="es-MX" i="1">
                              <a:solidFill>
                                <a:srgbClr val="182B47"/>
                              </a:solidFill>
                              <a:latin typeface="Cambria Math" panose="02040503050406030204" pitchFamily="18" charset="0"/>
                            </a:rPr>
                            <m:t>𝑛𝑓𝑎</m:t>
                          </m:r>
                        </m:e>
                        <m:sub>
                          <m:r>
                            <a:rPr lang="es-MX" i="1">
                              <a:solidFill>
                                <a:srgbClr val="182B47"/>
                              </a:solidFill>
                              <a:latin typeface="Cambria Math" panose="02040503050406030204" pitchFamily="18" charset="0"/>
                            </a:rPr>
                            <m:t>𝑡</m:t>
                          </m:r>
                          <m:r>
                            <a:rPr lang="es-MX" b="0" i="1" smtClean="0">
                              <a:solidFill>
                                <a:srgbClr val="182B47"/>
                              </a:solidFill>
                              <a:latin typeface="Cambria Math" panose="02040503050406030204" pitchFamily="18" charset="0"/>
                            </a:rPr>
                            <m:t>−1</m:t>
                          </m:r>
                        </m:sub>
                      </m:sSub>
                      <m:r>
                        <a:rPr lang="es-MX" b="0" i="1" smtClean="0">
                          <a:solidFill>
                            <a:srgbClr val="182B47"/>
                          </a:solidFill>
                          <a:latin typeface="Cambria Math" panose="02040503050406030204" pitchFamily="18" charset="0"/>
                        </a:rPr>
                        <m:t>=</m:t>
                      </m:r>
                      <m:sSub>
                        <m:sSubPr>
                          <m:ctrlPr>
                            <a:rPr lang="es-MX" i="1">
                              <a:solidFill>
                                <a:srgbClr val="182B47"/>
                              </a:solidFill>
                              <a:latin typeface="Cambria Math" panose="02040503050406030204" pitchFamily="18" charset="0"/>
                            </a:rPr>
                          </m:ctrlPr>
                        </m:sSubPr>
                        <m:e>
                          <m:r>
                            <a:rPr lang="es-MX" b="0" i="1" smtClean="0">
                              <a:solidFill>
                                <a:srgbClr val="182B47"/>
                              </a:solidFill>
                              <a:latin typeface="Cambria Math" panose="02040503050406030204" pitchFamily="18" charset="0"/>
                            </a:rPr>
                            <m:t>𝑐𝑎</m:t>
                          </m:r>
                        </m:e>
                        <m:sub>
                          <m:r>
                            <a:rPr lang="es-MX" i="1">
                              <a:solidFill>
                                <a:srgbClr val="182B47"/>
                              </a:solidFill>
                              <a:latin typeface="Cambria Math" panose="02040503050406030204" pitchFamily="18" charset="0"/>
                            </a:rPr>
                            <m:t>𝑡</m:t>
                          </m:r>
                        </m:sub>
                      </m:sSub>
                    </m:oMath>
                  </m:oMathPara>
                </a14:m>
                <a:endParaRPr lang="es-MX" dirty="0"/>
              </a:p>
            </p:txBody>
          </p:sp>
        </mc:Choice>
        <mc:Fallback xmlns="">
          <p:sp>
            <p:nvSpPr>
              <p:cNvPr id="3" name="CuadroTexto 2">
                <a:extLst>
                  <a:ext uri="{FF2B5EF4-FFF2-40B4-BE49-F238E27FC236}">
                    <a16:creationId xmlns:a16="http://schemas.microsoft.com/office/drawing/2014/main" id="{062B718A-B8A0-476D-BB19-327413A715F3}"/>
                  </a:ext>
                </a:extLst>
              </p:cNvPr>
              <p:cNvSpPr txBox="1">
                <a:spLocks noRot="1" noChangeAspect="1" noMove="1" noResize="1" noEditPoints="1" noAdjustHandles="1" noChangeArrowheads="1" noChangeShapeType="1" noTextEdit="1"/>
              </p:cNvSpPr>
              <p:nvPr/>
            </p:nvSpPr>
            <p:spPr>
              <a:xfrm>
                <a:off x="4410211" y="4365017"/>
                <a:ext cx="3774944" cy="569002"/>
              </a:xfrm>
              <a:prstGeom prst="rect">
                <a:avLst/>
              </a:prstGeom>
              <a:blipFill>
                <a:blip r:embed="rId4"/>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687226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Sector externo</a:t>
            </a:r>
            <a:endParaRPr lang="es-MX"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95808" y="782885"/>
            <a:ext cx="10972800" cy="5256583"/>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latin typeface="Calibri" panose="020F0502020204030204" pitchFamily="34" charset="0"/>
              <a:cs typeface="Calibri" panose="020F0502020204030204" pitchFamily="34" charset="0"/>
            </a:endParaRPr>
          </a:p>
        </p:txBody>
      </p:sp>
      <p:sp>
        <p:nvSpPr>
          <p:cNvPr id="7" name="CuadroTexto 6">
            <a:extLst>
              <a:ext uri="{FF2B5EF4-FFF2-40B4-BE49-F238E27FC236}">
                <a16:creationId xmlns:a16="http://schemas.microsoft.com/office/drawing/2014/main" id="{E974497B-1820-40FB-8288-D5E7ED582CC4}"/>
              </a:ext>
            </a:extLst>
          </p:cNvPr>
          <p:cNvSpPr txBox="1"/>
          <p:nvPr/>
        </p:nvSpPr>
        <p:spPr>
          <a:xfrm>
            <a:off x="647571" y="314833"/>
            <a:ext cx="11300225" cy="400110"/>
          </a:xfrm>
          <a:prstGeom prst="rect">
            <a:avLst/>
          </a:prstGeom>
          <a:noFill/>
        </p:spPr>
        <p:txBody>
          <a:bodyPr wrap="square">
            <a:spAutoFit/>
          </a:bodyPr>
          <a:lstStyle/>
          <a:p>
            <a:pPr algn="ctr">
              <a:buClr>
                <a:srgbClr val="182B47"/>
              </a:buClr>
              <a:buSzPct val="100000"/>
            </a:pPr>
            <a:r>
              <a:rPr lang="es-MX" sz="2000" b="1" dirty="0">
                <a:solidFill>
                  <a:srgbClr val="182B47"/>
                </a:solidFill>
              </a:rPr>
              <a:t>Enfoque de sostenibilidad externa</a:t>
            </a:r>
            <a:endParaRPr lang="es-MX" sz="2000" dirty="0">
              <a:solidFill>
                <a:srgbClr val="182B47"/>
              </a:solidFill>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062B718A-B8A0-476D-BB19-327413A715F3}"/>
                  </a:ext>
                </a:extLst>
              </p:cNvPr>
              <p:cNvSpPr txBox="1"/>
              <p:nvPr/>
            </p:nvSpPr>
            <p:spPr>
              <a:xfrm>
                <a:off x="4547050" y="1276805"/>
                <a:ext cx="3097899"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i="1" smtClean="0">
                          <a:solidFill>
                            <a:srgbClr val="182B47"/>
                          </a:solidFill>
                          <a:latin typeface="Cambria Math" panose="02040503050406030204" pitchFamily="18" charset="0"/>
                        </a:rPr>
                        <m:t>𝑐</m:t>
                      </m:r>
                      <m:r>
                        <a:rPr lang="es-MX" b="0" i="1" smtClean="0">
                          <a:solidFill>
                            <a:srgbClr val="182B47"/>
                          </a:solidFill>
                          <a:latin typeface="Cambria Math" panose="02040503050406030204" pitchFamily="18" charset="0"/>
                        </a:rPr>
                        <m:t>𝑎</m:t>
                      </m:r>
                      <m:r>
                        <a:rPr lang="es-MX" b="0" i="1" smtClean="0">
                          <a:solidFill>
                            <a:srgbClr val="182B47"/>
                          </a:solidFill>
                          <a:latin typeface="Cambria Math" panose="02040503050406030204" pitchFamily="18" charset="0"/>
                        </a:rPr>
                        <m:t>=1−</m:t>
                      </m:r>
                      <m:f>
                        <m:fPr>
                          <m:ctrlPr>
                            <a:rPr lang="es-MX" i="1">
                              <a:solidFill>
                                <a:srgbClr val="182B47"/>
                              </a:solidFill>
                              <a:latin typeface="Cambria Math" panose="02040503050406030204" pitchFamily="18" charset="0"/>
                            </a:rPr>
                          </m:ctrlPr>
                        </m:fPr>
                        <m:num>
                          <m:r>
                            <a:rPr lang="es-MX" i="0">
                              <a:solidFill>
                                <a:srgbClr val="182B47"/>
                              </a:solidFill>
                              <a:latin typeface="Cambria Math" panose="02040503050406030204" pitchFamily="18" charset="0"/>
                            </a:rPr>
                            <m:t>1</m:t>
                          </m:r>
                        </m:num>
                        <m:den>
                          <m:d>
                            <m:dPr>
                              <m:ctrlPr>
                                <a:rPr lang="es-MX" i="1">
                                  <a:solidFill>
                                    <a:srgbClr val="182B47"/>
                                  </a:solidFill>
                                  <a:latin typeface="Cambria Math" panose="02040503050406030204" pitchFamily="18" charset="0"/>
                                </a:rPr>
                              </m:ctrlPr>
                            </m:dPr>
                            <m:e>
                              <m:r>
                                <a:rPr lang="es-MX" i="0">
                                  <a:solidFill>
                                    <a:srgbClr val="182B47"/>
                                  </a:solidFill>
                                  <a:latin typeface="Cambria Math" panose="02040503050406030204" pitchFamily="18" charset="0"/>
                                </a:rPr>
                                <m:t>1+</m:t>
                              </m:r>
                              <m:r>
                                <m:rPr>
                                  <m:sty m:val="p"/>
                                </m:rPr>
                                <a:rPr lang="el-GR" i="1" smtClean="0">
                                  <a:solidFill>
                                    <a:srgbClr val="182B47"/>
                                  </a:solidFill>
                                  <a:latin typeface="Cambria Math" panose="02040503050406030204" pitchFamily="18" charset="0"/>
                                </a:rPr>
                                <m:t>π</m:t>
                              </m:r>
                            </m:e>
                          </m:d>
                          <m:d>
                            <m:dPr>
                              <m:ctrlPr>
                                <a:rPr lang="es-MX" i="1">
                                  <a:solidFill>
                                    <a:srgbClr val="182B47"/>
                                  </a:solidFill>
                                  <a:latin typeface="Cambria Math" panose="02040503050406030204" pitchFamily="18" charset="0"/>
                                </a:rPr>
                              </m:ctrlPr>
                            </m:dPr>
                            <m:e>
                              <m:r>
                                <a:rPr lang="es-MX">
                                  <a:solidFill>
                                    <a:srgbClr val="182B47"/>
                                  </a:solidFill>
                                  <a:latin typeface="Cambria Math" panose="02040503050406030204" pitchFamily="18" charset="0"/>
                                </a:rPr>
                                <m:t>1+</m:t>
                              </m:r>
                              <m:r>
                                <a:rPr lang="es-MX" b="0" i="1" smtClean="0">
                                  <a:solidFill>
                                    <a:srgbClr val="182B47"/>
                                  </a:solidFill>
                                  <a:latin typeface="Cambria Math" panose="02040503050406030204" pitchFamily="18" charset="0"/>
                                </a:rPr>
                                <m:t>𝑔</m:t>
                              </m:r>
                            </m:e>
                          </m:d>
                        </m:den>
                      </m:f>
                      <m:r>
                        <a:rPr lang="es-MX" b="0" i="1" smtClean="0">
                          <a:solidFill>
                            <a:srgbClr val="182B47"/>
                          </a:solidFill>
                          <a:latin typeface="Cambria Math" panose="02040503050406030204" pitchFamily="18" charset="0"/>
                        </a:rPr>
                        <m:t>(</m:t>
                      </m:r>
                      <m:r>
                        <a:rPr lang="es-MX" b="0" i="1" smtClean="0">
                          <a:solidFill>
                            <a:srgbClr val="182B47"/>
                          </a:solidFill>
                          <a:latin typeface="Cambria Math" panose="02040503050406030204" pitchFamily="18" charset="0"/>
                        </a:rPr>
                        <m:t>𝑛𝑓𝑎</m:t>
                      </m:r>
                      <m:r>
                        <a:rPr lang="es-MX" b="0" i="1" smtClean="0">
                          <a:solidFill>
                            <a:srgbClr val="182B47"/>
                          </a:solidFill>
                          <a:latin typeface="Cambria Math" panose="02040503050406030204" pitchFamily="18" charset="0"/>
                        </a:rPr>
                        <m:t>)</m:t>
                      </m:r>
                    </m:oMath>
                  </m:oMathPara>
                </a14:m>
                <a:endParaRPr lang="es-MX" dirty="0"/>
              </a:p>
            </p:txBody>
          </p:sp>
        </mc:Choice>
        <mc:Fallback xmlns="">
          <p:sp>
            <p:nvSpPr>
              <p:cNvPr id="3" name="CuadroTexto 2">
                <a:extLst>
                  <a:ext uri="{FF2B5EF4-FFF2-40B4-BE49-F238E27FC236}">
                    <a16:creationId xmlns:a16="http://schemas.microsoft.com/office/drawing/2014/main" id="{062B718A-B8A0-476D-BB19-327413A715F3}"/>
                  </a:ext>
                </a:extLst>
              </p:cNvPr>
              <p:cNvSpPr txBox="1">
                <a:spLocks noRot="1" noChangeAspect="1" noMove="1" noResize="1" noEditPoints="1" noAdjustHandles="1" noChangeArrowheads="1" noChangeShapeType="1" noTextEdit="1"/>
              </p:cNvSpPr>
              <p:nvPr/>
            </p:nvSpPr>
            <p:spPr>
              <a:xfrm>
                <a:off x="4547050" y="1276805"/>
                <a:ext cx="3097899" cy="569002"/>
              </a:xfrm>
              <a:prstGeom prst="rect">
                <a:avLst/>
              </a:prstGeom>
              <a:blipFill>
                <a:blip r:embed="rId2"/>
                <a:stretch>
                  <a:fillRect/>
                </a:stretch>
              </a:blipFill>
            </p:spPr>
            <p:txBody>
              <a:bodyPr/>
              <a:lstStyle/>
              <a:p>
                <a:r>
                  <a:rPr lang="es-MX">
                    <a:noFill/>
                  </a:rPr>
                  <a:t> </a:t>
                </a:r>
              </a:p>
            </p:txBody>
          </p:sp>
        </mc:Fallback>
      </mc:AlternateContent>
      <p:sp>
        <p:nvSpPr>
          <p:cNvPr id="8" name="Marcador de contenido 2">
            <a:extLst>
              <a:ext uri="{FF2B5EF4-FFF2-40B4-BE49-F238E27FC236}">
                <a16:creationId xmlns:a16="http://schemas.microsoft.com/office/drawing/2014/main" id="{3B10C06B-336B-4256-821F-8C2D450EAE40}"/>
              </a:ext>
            </a:extLst>
          </p:cNvPr>
          <p:cNvSpPr txBox="1">
            <a:spLocks/>
          </p:cNvSpPr>
          <p:nvPr/>
        </p:nvSpPr>
        <p:spPr>
          <a:xfrm>
            <a:off x="748208" y="935285"/>
            <a:ext cx="10972800" cy="5256583"/>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523164F7-C42D-4A93-92EB-555B4414A03F}"/>
                  </a:ext>
                </a:extLst>
              </p:cNvPr>
              <p:cNvSpPr txBox="1"/>
              <p:nvPr/>
            </p:nvSpPr>
            <p:spPr>
              <a:xfrm>
                <a:off x="331703" y="782885"/>
                <a:ext cx="11452651" cy="5128968"/>
              </a:xfrm>
              <a:prstGeom prst="rect">
                <a:avLst/>
              </a:prstGeom>
              <a:noFill/>
            </p:spPr>
            <p:txBody>
              <a:bodyPr wrap="square">
                <a:spAutoFit/>
              </a:bodyPr>
              <a:lstStyle/>
              <a:p>
                <a:pPr algn="just"/>
                <a:r>
                  <a:rPr lang="es-MX" sz="1700" dirty="0">
                    <a:latin typeface="Calibri" panose="020F0502020204030204" pitchFamily="34" charset="0"/>
                    <a:cs typeface="Calibri" panose="020F0502020204030204" pitchFamily="34" charset="0"/>
                  </a:rPr>
                  <a:t>En el estado estacionario, que denota variables sin un subíndice temporal, la balanza en cuenta corriente (CA) estabiliza la relación NFA/PIB en un momento dado.</a:t>
                </a:r>
              </a:p>
              <a:p>
                <a:pPr algn="just"/>
                <a:r>
                  <a:rPr lang="es-MX" sz="1700" dirty="0">
                    <a:latin typeface="Calibri" panose="020F0502020204030204" pitchFamily="34" charset="0"/>
                    <a:cs typeface="Calibri" panose="020F0502020204030204" pitchFamily="34" charset="0"/>
                  </a:rPr>
                  <a:t>								</a:t>
                </a:r>
              </a:p>
              <a:p>
                <a:pPr algn="just">
                  <a:spcAft>
                    <a:spcPts val="1200"/>
                  </a:spcAft>
                </a:pPr>
                <a:endParaRPr lang="es-MX" sz="1700" dirty="0">
                  <a:latin typeface="Calibri" panose="020F0502020204030204" pitchFamily="34" charset="0"/>
                  <a:cs typeface="Calibri" panose="020F0502020204030204" pitchFamily="34" charset="0"/>
                </a:endParaRPr>
              </a:p>
              <a:p>
                <a:pPr algn="just"/>
                <a:r>
                  <a:rPr lang="es-MX" sz="1700" dirty="0">
                    <a:latin typeface="Calibri" panose="020F0502020204030204" pitchFamily="34" charset="0"/>
                    <a:cs typeface="Calibri" panose="020F0502020204030204" pitchFamily="34" charset="0"/>
                  </a:rPr>
                  <a:t>Es necesario descomponer aún más la balanza en cuenta corriente en exportaciones y transferencias netas (</a:t>
                </a:r>
                <a14:m>
                  <m:oMath xmlns:m="http://schemas.openxmlformats.org/officeDocument/2006/math">
                    <m:sSub>
                      <m:sSubPr>
                        <m:ctrlPr>
                          <a:rPr lang="es-MX" sz="1700" i="1" dirty="0">
                            <a:solidFill>
                              <a:srgbClr val="836967"/>
                            </a:solidFill>
                            <a:latin typeface="Cambria Math" panose="02040503050406030204" pitchFamily="18" charset="0"/>
                          </a:rPr>
                        </m:ctrlPr>
                      </m:sSubPr>
                      <m:e>
                        <m:r>
                          <a:rPr lang="es-MX" sz="1700" i="1" dirty="0">
                            <a:latin typeface="Cambria Math" panose="02040503050406030204" pitchFamily="18" charset="0"/>
                          </a:rPr>
                          <m:t>𝑛</m:t>
                        </m:r>
                        <m:r>
                          <a:rPr lang="es-MX" sz="1700" b="0" i="1" dirty="0" smtClean="0">
                            <a:latin typeface="Cambria Math" panose="02040503050406030204" pitchFamily="18" charset="0"/>
                          </a:rPr>
                          <m:t>𝑥𝑡</m:t>
                        </m:r>
                      </m:e>
                      <m:sub>
                        <m:r>
                          <a:rPr lang="es-MX" sz="1700" i="1" dirty="0">
                            <a:latin typeface="Cambria Math" panose="02040503050406030204" pitchFamily="18" charset="0"/>
                          </a:rPr>
                          <m:t>𝑡</m:t>
                        </m:r>
                      </m:sub>
                    </m:sSub>
                  </m:oMath>
                </a14:m>
                <a:r>
                  <a:rPr lang="es-MX" sz="1700" dirty="0">
                    <a:latin typeface="Calibri" panose="020F0502020204030204" pitchFamily="34" charset="0"/>
                    <a:cs typeface="Calibri" panose="020F0502020204030204" pitchFamily="34" charset="0"/>
                  </a:rPr>
                  <a:t>) y pagos netos de intereses (suponiendo la misma tasa de rendimiento real tanto para los activos como para los pasivos externos rezagados) para conocer cómo la composición de la cuenta corriente debería estabilizarse con el tiempo. </a:t>
                </a:r>
              </a:p>
              <a:p>
                <a:pPr algn="ctr">
                  <a:spcBef>
                    <a:spcPts val="1200"/>
                  </a:spcBef>
                  <a:spcAft>
                    <a:spcPts val="600"/>
                  </a:spcAft>
                </a:pPr>
                <a14:m>
                  <m:oMath xmlns:m="http://schemas.openxmlformats.org/officeDocument/2006/math">
                    <m:sSub>
                      <m:sSubPr>
                        <m:ctrlPr>
                          <a:rPr lang="es-MX" sz="1700" i="1" dirty="0" smtClean="0">
                            <a:solidFill>
                              <a:srgbClr val="836967"/>
                            </a:solidFill>
                            <a:latin typeface="Cambria Math" panose="02040503050406030204" pitchFamily="18" charset="0"/>
                          </a:rPr>
                        </m:ctrlPr>
                      </m:sSubPr>
                      <m:e>
                        <m:r>
                          <a:rPr lang="es-MX" sz="1700" i="1" dirty="0" smtClean="0">
                            <a:latin typeface="Cambria Math" panose="02040503050406030204" pitchFamily="18" charset="0"/>
                          </a:rPr>
                          <m:t>𝑛</m:t>
                        </m:r>
                        <m:r>
                          <a:rPr lang="es-MX" sz="1700" b="0" i="1" dirty="0" smtClean="0">
                            <a:latin typeface="Cambria Math" panose="02040503050406030204" pitchFamily="18" charset="0"/>
                          </a:rPr>
                          <m:t>𝑓𝑎</m:t>
                        </m:r>
                      </m:e>
                      <m:sub>
                        <m:r>
                          <a:rPr lang="es-MX" sz="1700" i="1" dirty="0" smtClean="0">
                            <a:latin typeface="Cambria Math" panose="02040503050406030204" pitchFamily="18" charset="0"/>
                          </a:rPr>
                          <m:t>𝑡</m:t>
                        </m:r>
                      </m:sub>
                    </m:sSub>
                    <m:r>
                      <a:rPr lang="es-MX" sz="1700" i="0" dirty="0" smtClean="0">
                        <a:latin typeface="Cambria Math" panose="02040503050406030204" pitchFamily="18" charset="0"/>
                      </a:rPr>
                      <m:t>=</m:t>
                    </m:r>
                    <m:sSub>
                      <m:sSubPr>
                        <m:ctrlPr>
                          <a:rPr lang="es-MX" sz="1700" i="1" dirty="0">
                            <a:solidFill>
                              <a:srgbClr val="836967"/>
                            </a:solidFill>
                            <a:latin typeface="Cambria Math" panose="02040503050406030204" pitchFamily="18" charset="0"/>
                          </a:rPr>
                        </m:ctrlPr>
                      </m:sSubPr>
                      <m:e>
                        <m:r>
                          <a:rPr lang="es-MX" sz="1700" i="1" dirty="0">
                            <a:latin typeface="Cambria Math" panose="02040503050406030204" pitchFamily="18" charset="0"/>
                          </a:rPr>
                          <m:t>𝑛𝑥𝑡</m:t>
                        </m:r>
                      </m:e>
                      <m:sub>
                        <m:r>
                          <a:rPr lang="es-MX" sz="1700" i="1" dirty="0">
                            <a:latin typeface="Cambria Math" panose="02040503050406030204" pitchFamily="18" charset="0"/>
                          </a:rPr>
                          <m:t>𝑡</m:t>
                        </m:r>
                      </m:sub>
                    </m:sSub>
                    <m:r>
                      <a:rPr lang="es-MX" sz="1700" b="0" i="1" dirty="0" smtClean="0">
                        <a:latin typeface="Cambria Math" panose="02040503050406030204" pitchFamily="18" charset="0"/>
                      </a:rPr>
                      <m:t>+</m:t>
                    </m:r>
                    <m:f>
                      <m:fPr>
                        <m:ctrlPr>
                          <a:rPr lang="es-MX" sz="1700" i="1" dirty="0" smtClean="0">
                            <a:solidFill>
                              <a:srgbClr val="182B47"/>
                            </a:solidFill>
                            <a:latin typeface="Cambria Math" panose="02040503050406030204" pitchFamily="18" charset="0"/>
                          </a:rPr>
                        </m:ctrlPr>
                      </m:fPr>
                      <m:num>
                        <m:r>
                          <a:rPr lang="es-MX" sz="1700" b="0" i="0" dirty="0" smtClean="0">
                            <a:solidFill>
                              <a:srgbClr val="182B47"/>
                            </a:solidFill>
                            <a:latin typeface="Cambria Math" panose="02040503050406030204" pitchFamily="18" charset="0"/>
                          </a:rPr>
                          <m:t>1</m:t>
                        </m:r>
                        <m:r>
                          <a:rPr lang="es-MX" sz="1700" i="0" dirty="0" smtClean="0">
                            <a:solidFill>
                              <a:srgbClr val="182B47"/>
                            </a:solidFill>
                            <a:latin typeface="Cambria Math" panose="02040503050406030204" pitchFamily="18" charset="0"/>
                          </a:rPr>
                          <m:t>+</m:t>
                        </m:r>
                        <m:sSub>
                          <m:sSubPr>
                            <m:ctrlPr>
                              <a:rPr lang="es-MX" sz="1700" i="1" dirty="0" smtClean="0">
                                <a:solidFill>
                                  <a:srgbClr val="182B47"/>
                                </a:solidFill>
                                <a:latin typeface="Cambria Math" panose="02040503050406030204" pitchFamily="18" charset="0"/>
                              </a:rPr>
                            </m:ctrlPr>
                          </m:sSubPr>
                          <m:e>
                            <m:r>
                              <a:rPr lang="es-MX" sz="1700" i="1" dirty="0" smtClean="0">
                                <a:solidFill>
                                  <a:srgbClr val="182B47"/>
                                </a:solidFill>
                                <a:latin typeface="Cambria Math" panose="02040503050406030204" pitchFamily="18" charset="0"/>
                              </a:rPr>
                              <m:t>𝑟</m:t>
                            </m:r>
                          </m:e>
                          <m:sub>
                            <m:r>
                              <a:rPr lang="es-MX" sz="1700" i="1" dirty="0" smtClean="0">
                                <a:solidFill>
                                  <a:srgbClr val="182B47"/>
                                </a:solidFill>
                                <a:latin typeface="Cambria Math" panose="02040503050406030204" pitchFamily="18" charset="0"/>
                              </a:rPr>
                              <m:t>𝑡</m:t>
                            </m:r>
                          </m:sub>
                        </m:sSub>
                      </m:num>
                      <m:den>
                        <m:r>
                          <a:rPr lang="es-MX" sz="1700" b="0" i="1" dirty="0" smtClean="0">
                            <a:solidFill>
                              <a:srgbClr val="182B47"/>
                            </a:solidFill>
                            <a:latin typeface="Cambria Math" panose="02040503050406030204" pitchFamily="18" charset="0"/>
                          </a:rPr>
                          <m:t>1+</m:t>
                        </m:r>
                        <m:sSub>
                          <m:sSubPr>
                            <m:ctrlPr>
                              <a:rPr lang="es-MX" sz="1700" i="1" dirty="0">
                                <a:solidFill>
                                  <a:srgbClr val="182B47"/>
                                </a:solidFill>
                                <a:latin typeface="Cambria Math" panose="02040503050406030204" pitchFamily="18" charset="0"/>
                              </a:rPr>
                            </m:ctrlPr>
                          </m:sSubPr>
                          <m:e>
                            <m:r>
                              <a:rPr lang="es-MX" sz="1700" b="0" i="1" dirty="0" smtClean="0">
                                <a:solidFill>
                                  <a:srgbClr val="182B47"/>
                                </a:solidFill>
                                <a:latin typeface="Cambria Math" panose="02040503050406030204" pitchFamily="18" charset="0"/>
                              </a:rPr>
                              <m:t>𝑔</m:t>
                            </m:r>
                          </m:e>
                          <m:sub>
                            <m:r>
                              <a:rPr lang="es-MX" sz="1700" i="1" dirty="0">
                                <a:solidFill>
                                  <a:srgbClr val="182B47"/>
                                </a:solidFill>
                                <a:latin typeface="Cambria Math" panose="02040503050406030204" pitchFamily="18" charset="0"/>
                              </a:rPr>
                              <m:t>𝑡</m:t>
                            </m:r>
                          </m:sub>
                        </m:sSub>
                      </m:den>
                    </m:f>
                  </m:oMath>
                </a14:m>
                <a:r>
                  <a:rPr lang="es-MX" sz="1700" dirty="0">
                    <a:solidFill>
                      <a:srgbClr val="182B47"/>
                    </a:solidFill>
                    <a:latin typeface="Calibri" panose="020F0502020204030204" pitchFamily="34" charset="0"/>
                    <a:cs typeface="Calibri" panose="020F0502020204030204" pitchFamily="34" charset="0"/>
                  </a:rPr>
                  <a:t> </a:t>
                </a:r>
                <a14:m>
                  <m:oMath xmlns:m="http://schemas.openxmlformats.org/officeDocument/2006/math">
                    <m:sSub>
                      <m:sSubPr>
                        <m:ctrlPr>
                          <a:rPr lang="es-MX" sz="1700" i="1" dirty="0">
                            <a:solidFill>
                              <a:srgbClr val="182B47"/>
                            </a:solidFill>
                            <a:latin typeface="Cambria Math" panose="02040503050406030204" pitchFamily="18" charset="0"/>
                          </a:rPr>
                        </m:ctrlPr>
                      </m:sSubPr>
                      <m:e>
                        <m:r>
                          <a:rPr lang="es-MX" sz="1700" i="1" dirty="0">
                            <a:solidFill>
                              <a:srgbClr val="182B47"/>
                            </a:solidFill>
                            <a:latin typeface="Cambria Math" panose="02040503050406030204" pitchFamily="18" charset="0"/>
                          </a:rPr>
                          <m:t>𝑛𝑓𝑎</m:t>
                        </m:r>
                      </m:e>
                      <m:sub>
                        <m:r>
                          <a:rPr lang="es-MX" sz="1700" i="1" dirty="0">
                            <a:solidFill>
                              <a:srgbClr val="182B47"/>
                            </a:solidFill>
                            <a:latin typeface="Cambria Math" panose="02040503050406030204" pitchFamily="18" charset="0"/>
                          </a:rPr>
                          <m:t>𝑡</m:t>
                        </m:r>
                        <m:r>
                          <a:rPr lang="es-MX" sz="1700" b="0" i="1" dirty="0" smtClean="0">
                            <a:solidFill>
                              <a:srgbClr val="182B47"/>
                            </a:solidFill>
                            <a:latin typeface="Cambria Math" panose="02040503050406030204" pitchFamily="18" charset="0"/>
                          </a:rPr>
                          <m:t>−1</m:t>
                        </m:r>
                      </m:sub>
                    </m:sSub>
                  </m:oMath>
                </a14:m>
                <a:endParaRPr lang="es-MX" sz="1700" dirty="0">
                  <a:latin typeface="Calibri" panose="020F0502020204030204" pitchFamily="34" charset="0"/>
                  <a:cs typeface="Calibri" panose="020F0502020204030204" pitchFamily="34" charset="0"/>
                </a:endParaRPr>
              </a:p>
              <a:p>
                <a:pPr>
                  <a:spcBef>
                    <a:spcPts val="1200"/>
                  </a:spcBef>
                  <a:spcAft>
                    <a:spcPts val="600"/>
                  </a:spcAft>
                </a:pPr>
                <a:r>
                  <a:rPr lang="es-MX" sz="1600" dirty="0"/>
                  <a:t>Esta expresión ilustra el vínculo entre la balanza comercial más las transferencias y la relación NFA/PIB siempre que sea persistente.</a:t>
                </a:r>
              </a:p>
              <a:p>
                <a:pPr>
                  <a:spcBef>
                    <a:spcPts val="1200"/>
                  </a:spcBef>
                  <a:spcAft>
                    <a:spcPts val="600"/>
                  </a:spcAft>
                </a:pPr>
                <a14:m>
                  <m:oMathPara xmlns:m="http://schemas.openxmlformats.org/officeDocument/2006/math">
                    <m:oMathParaPr>
                      <m:jc m:val="centerGroup"/>
                    </m:oMathParaPr>
                    <m:oMath xmlns:m="http://schemas.openxmlformats.org/officeDocument/2006/math">
                      <m:r>
                        <a:rPr lang="es-MX" sz="1700" i="1" dirty="0" smtClean="0">
                          <a:latin typeface="Cambria Math" panose="02040503050406030204" pitchFamily="18" charset="0"/>
                        </a:rPr>
                        <m:t>𝑛𝑥𝑡</m:t>
                      </m:r>
                      <m:r>
                        <a:rPr lang="es-MX" sz="1700" b="0" i="0" dirty="0" smtClean="0">
                          <a:solidFill>
                            <a:srgbClr val="182B47"/>
                          </a:solidFill>
                          <a:latin typeface="Cambria Math" panose="02040503050406030204" pitchFamily="18" charset="0"/>
                        </a:rPr>
                        <m:t>= </m:t>
                      </m:r>
                      <m:f>
                        <m:fPr>
                          <m:ctrlPr>
                            <a:rPr lang="es-MX" sz="1700" i="1" dirty="0" smtClean="0">
                              <a:solidFill>
                                <a:srgbClr val="182B47"/>
                              </a:solidFill>
                              <a:latin typeface="Cambria Math" panose="02040503050406030204" pitchFamily="18" charset="0"/>
                            </a:rPr>
                          </m:ctrlPr>
                        </m:fPr>
                        <m:num>
                          <m:r>
                            <a:rPr lang="es-MX" sz="1700" i="1" dirty="0">
                              <a:solidFill>
                                <a:srgbClr val="182B47"/>
                              </a:solidFill>
                              <a:latin typeface="Cambria Math" panose="02040503050406030204" pitchFamily="18" charset="0"/>
                            </a:rPr>
                            <m:t>𝑟</m:t>
                          </m:r>
                          <m:r>
                            <a:rPr lang="es-MX" sz="1700" b="0" i="1" dirty="0" smtClean="0">
                              <a:solidFill>
                                <a:srgbClr val="182B47"/>
                              </a:solidFill>
                              <a:latin typeface="Cambria Math" panose="02040503050406030204" pitchFamily="18" charset="0"/>
                            </a:rPr>
                            <m:t>−</m:t>
                          </m:r>
                          <m:r>
                            <a:rPr lang="es-MX" sz="1700" b="0" i="1" dirty="0" smtClean="0">
                              <a:solidFill>
                                <a:srgbClr val="182B47"/>
                              </a:solidFill>
                              <a:latin typeface="Cambria Math" panose="02040503050406030204" pitchFamily="18" charset="0"/>
                            </a:rPr>
                            <m:t>𝑔</m:t>
                          </m:r>
                        </m:num>
                        <m:den>
                          <m:r>
                            <a:rPr lang="es-MX" sz="1700" b="0" i="1" dirty="0" smtClean="0">
                              <a:solidFill>
                                <a:srgbClr val="182B47"/>
                              </a:solidFill>
                              <a:latin typeface="Cambria Math" panose="02040503050406030204" pitchFamily="18" charset="0"/>
                            </a:rPr>
                            <m:t>1+</m:t>
                          </m:r>
                          <m:r>
                            <a:rPr lang="es-MX" sz="1700" i="1" dirty="0">
                              <a:solidFill>
                                <a:srgbClr val="182B47"/>
                              </a:solidFill>
                              <a:latin typeface="Cambria Math" panose="02040503050406030204" pitchFamily="18" charset="0"/>
                            </a:rPr>
                            <m:t>𝑔</m:t>
                          </m:r>
                        </m:den>
                      </m:f>
                      <m:r>
                        <a:rPr lang="es-MX" sz="1700" b="0" i="1" dirty="0" smtClean="0">
                          <a:latin typeface="Cambria Math" panose="02040503050406030204" pitchFamily="18" charset="0"/>
                        </a:rPr>
                        <m:t>𝑛𝑓𝑎</m:t>
                      </m:r>
                    </m:oMath>
                  </m:oMathPara>
                </a14:m>
                <a:endParaRPr lang="es-MX" sz="1700" dirty="0">
                  <a:latin typeface="Calibri" panose="020F0502020204030204" pitchFamily="34" charset="0"/>
                  <a:cs typeface="Calibri" panose="020F0502020204030204" pitchFamily="34" charset="0"/>
                </a:endParaRPr>
              </a:p>
              <a:p>
                <a:pPr marL="285750" indent="-285750">
                  <a:spcBef>
                    <a:spcPts val="1200"/>
                  </a:spcBef>
                  <a:spcAft>
                    <a:spcPts val="600"/>
                  </a:spcAft>
                  <a:buFont typeface="Arial" panose="020B0604020202020204" pitchFamily="34" charset="0"/>
                  <a:buChar char="•"/>
                </a:pPr>
                <a:r>
                  <a:rPr lang="es-MX" sz="1600" dirty="0"/>
                  <a:t>Para una economía deudora (&lt; 0), una tasa de crecimiento más baja requiere un saldo de cuenta corriente más alto o un saldo de exportaciones y transferencias netas más alto para estabilizar la relación NFA/PIB en un nivel de referencia. </a:t>
                </a:r>
              </a:p>
              <a:p>
                <a:pPr marL="285750" indent="-285750">
                  <a:spcBef>
                    <a:spcPts val="1200"/>
                  </a:spcBef>
                  <a:spcAft>
                    <a:spcPts val="600"/>
                  </a:spcAft>
                  <a:buFont typeface="Arial" panose="020B0604020202020204" pitchFamily="34" charset="0"/>
                  <a:buChar char="•"/>
                </a:pPr>
                <a:r>
                  <a:rPr lang="es-MX" sz="1600" dirty="0"/>
                  <a:t>De manera similar, para una economía deudora, una mayor tasa de rendimiento de los activos y pasivos externos requiere un mayor saldo de exportaciones y transferencias netas para estabilizar la relación NFA/PIB en un nivel de referencia.</a:t>
                </a:r>
                <a:endParaRPr lang="es-MX" sz="1700" dirty="0">
                  <a:latin typeface="Calibri" panose="020F0502020204030204" pitchFamily="34" charset="0"/>
                  <a:cs typeface="Calibri" panose="020F0502020204030204" pitchFamily="34" charset="0"/>
                </a:endParaRPr>
              </a:p>
            </p:txBody>
          </p:sp>
        </mc:Choice>
        <mc:Fallback xmlns="">
          <p:sp>
            <p:nvSpPr>
              <p:cNvPr id="10" name="CuadroTexto 9">
                <a:extLst>
                  <a:ext uri="{FF2B5EF4-FFF2-40B4-BE49-F238E27FC236}">
                    <a16:creationId xmlns:a16="http://schemas.microsoft.com/office/drawing/2014/main" id="{523164F7-C42D-4A93-92EB-555B4414A03F}"/>
                  </a:ext>
                </a:extLst>
              </p:cNvPr>
              <p:cNvSpPr txBox="1">
                <a:spLocks noRot="1" noChangeAspect="1" noMove="1" noResize="1" noEditPoints="1" noAdjustHandles="1" noChangeArrowheads="1" noChangeShapeType="1" noTextEdit="1"/>
              </p:cNvSpPr>
              <p:nvPr/>
            </p:nvSpPr>
            <p:spPr>
              <a:xfrm>
                <a:off x="331703" y="782885"/>
                <a:ext cx="11452651" cy="5128968"/>
              </a:xfrm>
              <a:prstGeom prst="rect">
                <a:avLst/>
              </a:prstGeom>
              <a:blipFill>
                <a:blip r:embed="rId3"/>
                <a:stretch>
                  <a:fillRect l="-319" t="-356" r="-373" b="-475"/>
                </a:stretch>
              </a:blipFill>
            </p:spPr>
            <p:txBody>
              <a:bodyPr/>
              <a:lstStyle/>
              <a:p>
                <a:r>
                  <a:rPr lang="es-MX">
                    <a:noFill/>
                  </a:rPr>
                  <a:t> </a:t>
                </a:r>
              </a:p>
            </p:txBody>
          </p:sp>
        </mc:Fallback>
      </mc:AlternateContent>
    </p:spTree>
    <p:extLst>
      <p:ext uri="{BB962C8B-B14F-4D97-AF65-F5344CB8AC3E}">
        <p14:creationId xmlns:p14="http://schemas.microsoft.com/office/powerpoint/2010/main" val="2345305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Sector externo</a:t>
            </a:r>
            <a:endParaRPr lang="es-MX"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71629" y="692696"/>
            <a:ext cx="10972800" cy="5256584"/>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Aft>
                <a:spcPts val="600"/>
              </a:spcAft>
              <a:buClr>
                <a:srgbClr val="182B47"/>
              </a:buClr>
              <a:buSzPct val="100000"/>
            </a:pPr>
            <a:r>
              <a:rPr lang="es-MX" sz="1900" b="1" dirty="0">
                <a:solidFill>
                  <a:srgbClr val="182B47"/>
                </a:solidFill>
                <a:latin typeface="Calibri" panose="020F0502020204030204" pitchFamily="34" charset="0"/>
                <a:cs typeface="Calibri" panose="020F0502020204030204" pitchFamily="34" charset="0"/>
              </a:rPr>
              <a:t>Anexo I. Puntos de referencia para variables de política (P*)</a:t>
            </a:r>
          </a:p>
          <a:p>
            <a:pPr algn="just">
              <a:spcAft>
                <a:spcPts val="600"/>
              </a:spcAft>
              <a:buClr>
                <a:srgbClr val="182B47"/>
              </a:buClr>
              <a:buSzPct val="100000"/>
            </a:pPr>
            <a:r>
              <a:rPr lang="es-MX" sz="1700" dirty="0">
                <a:solidFill>
                  <a:srgbClr val="182B47"/>
                </a:solidFill>
                <a:latin typeface="Calibri" panose="020F0502020204030204" pitchFamily="34" charset="0"/>
                <a:cs typeface="Calibri" panose="020F0502020204030204" pitchFamily="34" charset="0"/>
              </a:rPr>
              <a:t>La estimación de las normas de cuenta corriente requiere especificar puntos de referencia de política normativa (P*) para los niveles apropiados de cada variable de política. </a:t>
            </a:r>
            <a:r>
              <a:rPr lang="es-MX" sz="1700" dirty="0">
                <a:solidFill>
                  <a:srgbClr val="182B47"/>
                </a:solidFill>
              </a:rPr>
              <a:t>Los diferentes puntos de referencia de políticas se guían por las siguientes consideraciones:</a:t>
            </a:r>
            <a:endParaRPr lang="es-MX" sz="1700" dirty="0">
              <a:solidFill>
                <a:srgbClr val="182B47"/>
              </a:solidFill>
              <a:latin typeface="Calibri" panose="020F0502020204030204" pitchFamily="34" charset="0"/>
              <a:cs typeface="Calibri" panose="020F0502020204030204" pitchFamily="34" charset="0"/>
            </a:endParaRPr>
          </a:p>
          <a:p>
            <a:pPr marL="171450" indent="-171450" algn="just">
              <a:buClr>
                <a:srgbClr val="182B47"/>
              </a:buClr>
              <a:buSzPct val="100000"/>
              <a:buFont typeface="Arial" panose="020B0604020202020204" pitchFamily="34" charset="0"/>
              <a:buChar char="•"/>
            </a:pPr>
            <a:r>
              <a:rPr lang="es-MX" sz="1700" b="1" dirty="0">
                <a:solidFill>
                  <a:srgbClr val="182B47"/>
                </a:solidFill>
              </a:rPr>
              <a:t>La política fiscal. </a:t>
            </a:r>
            <a:r>
              <a:rPr lang="es-MX" sz="1700" dirty="0">
                <a:solidFill>
                  <a:srgbClr val="182B47"/>
                </a:solidFill>
              </a:rPr>
              <a:t>El P* corresponde a los niveles del saldo fiscal ajustado cíclicamente (como proporción del PIB potencial) que el personal técnico considera deseable desde una perspectiva de mediano a largo plazo, cuando se cierran las brechas de producción.</a:t>
            </a:r>
          </a:p>
          <a:p>
            <a:pPr marL="171450" indent="-171450" algn="just">
              <a:buClr>
                <a:srgbClr val="182B47"/>
              </a:buClr>
              <a:buSzPct val="100000"/>
              <a:buFont typeface="Arial" panose="020B0604020202020204" pitchFamily="34" charset="0"/>
              <a:buChar char="•"/>
            </a:pPr>
            <a:r>
              <a:rPr lang="es-MX" sz="1700" b="1" dirty="0">
                <a:solidFill>
                  <a:srgbClr val="182B47"/>
                </a:solidFill>
              </a:rPr>
              <a:t>Gasto público en salud. </a:t>
            </a:r>
            <a:r>
              <a:rPr lang="es-MX" sz="1700" dirty="0">
                <a:solidFill>
                  <a:srgbClr val="182B47"/>
                </a:solidFill>
              </a:rPr>
              <a:t>El P* se guía por estimaciones de referencia de una regresión que incluye el PIB per cápita (basado en la PPA), la estructura demográfica de un país (la actual tasa de dependencia de las personas mayores) y la desigualdad de ingresos. Sin embargo, el personal puede elegir los niveles de gasto reales.</a:t>
            </a:r>
          </a:p>
          <a:p>
            <a:pPr marL="171450" indent="-171450" algn="just">
              <a:buClr>
                <a:srgbClr val="182B47"/>
              </a:buClr>
              <a:buSzPct val="100000"/>
              <a:buFont typeface="Arial" panose="020B0604020202020204" pitchFamily="34" charset="0"/>
              <a:buChar char="•"/>
            </a:pPr>
            <a:r>
              <a:rPr lang="es-MX" sz="1700" b="1" dirty="0">
                <a:solidFill>
                  <a:srgbClr val="182B47"/>
                </a:solidFill>
              </a:rPr>
              <a:t>Controles de capital. </a:t>
            </a:r>
            <a:r>
              <a:rPr lang="es-MX" sz="1700" dirty="0">
                <a:solidFill>
                  <a:srgbClr val="182B47"/>
                </a:solidFill>
              </a:rPr>
              <a:t>El nivel de referencia que se sugiere como deseable para el mediano plazo es el nivel promedio entre países del índice de controles, o el nivel real de un país.</a:t>
            </a:r>
          </a:p>
          <a:p>
            <a:pPr marL="171450" indent="-171450" algn="just">
              <a:buClr>
                <a:srgbClr val="182B47"/>
              </a:buClr>
              <a:buSzPct val="100000"/>
              <a:buFont typeface="Arial" panose="020B0604020202020204" pitchFamily="34" charset="0"/>
              <a:buChar char="•"/>
            </a:pPr>
            <a:r>
              <a:rPr lang="es-MX" sz="1700" b="1" dirty="0">
                <a:solidFill>
                  <a:srgbClr val="182B47"/>
                </a:solidFill>
              </a:rPr>
              <a:t>Intervención cambiaria. </a:t>
            </a:r>
            <a:r>
              <a:rPr lang="es-MX" sz="1700" dirty="0">
                <a:solidFill>
                  <a:srgbClr val="182B47"/>
                </a:solidFill>
              </a:rPr>
              <a:t>En el mediano plazo, el FXI normalmente se fijaría en cero, ya que se esperaría que los países alcanzaran un nivel de reservas que sea adecuado desde un punto de vista precautorio. En circunstancias excepcionales, se podría establecer un nivel deseable distinto de cero cuando las reservas estén significativamente por debajo de la métrica de Evaluación de la Adecuación de las Reservas (ARA) del FMI.</a:t>
            </a:r>
          </a:p>
          <a:p>
            <a:pPr marL="171450" indent="-171450" algn="just">
              <a:buClr>
                <a:srgbClr val="182B47"/>
              </a:buClr>
              <a:buSzPct val="100000"/>
              <a:buFont typeface="Arial" panose="020B0604020202020204" pitchFamily="34" charset="0"/>
              <a:buChar char="•"/>
            </a:pPr>
            <a:r>
              <a:rPr lang="es-MX" sz="1700" b="1" dirty="0">
                <a:solidFill>
                  <a:srgbClr val="182B47"/>
                </a:solidFill>
              </a:rPr>
              <a:t>Brecha crediticia. </a:t>
            </a:r>
            <a:r>
              <a:rPr lang="es-MX" sz="1700" dirty="0">
                <a:solidFill>
                  <a:srgbClr val="182B47"/>
                </a:solidFill>
              </a:rPr>
              <a:t>Las brechas crediticias se estiman directamente y, por lo tanto, el P* de esta variable de política (la brecha crediticia deseable en el mediano plazo) debería ser cero en la mayoría de los casos. Sin embargo, se pueden considerar ajustes si la estimación de la brecha crediticia no proporciona una imagen precisa de los desequilibrios financieros.</a:t>
            </a:r>
            <a:endParaRPr lang="es-MX" sz="1700" dirty="0">
              <a:solidFill>
                <a:srgbClr val="182B47"/>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7928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r>
              <a:rPr kumimoji="0" lang="es-MX" sz="1000" b="0" i="0" u="none" strike="noStrike" kern="1200" cap="none" spc="0" normalizeH="0" baseline="0" noProof="0" dirty="0">
                <a:ln>
                  <a:noFill/>
                </a:ln>
                <a:solidFill>
                  <a:srgbClr val="FFFFFF"/>
                </a:solidFill>
                <a:effectLst/>
                <a:uLnTx/>
                <a:uFillTx/>
                <a:latin typeface="Calibri" pitchFamily="34" charset="0"/>
                <a:ea typeface="+mn-ea"/>
                <a:cs typeface="+mn-cs"/>
              </a:rPr>
              <a:t>Interna-Uso Limitado
</a:t>
            </a:r>
            <a:r>
              <a:rPr kumimoji="0" lang="es-MX" sz="900" b="0" i="0" u="none" strike="noStrike" kern="1200" cap="none" spc="0" normalizeH="0" baseline="0" noProof="0" dirty="0">
                <a:ln>
                  <a:noFill/>
                </a:ln>
                <a:solidFill>
                  <a:srgbClr val="000000"/>
                </a:solidFill>
                <a:effectLst/>
                <a:uLnTx/>
                <a:uFillTx/>
                <a:latin typeface="Calibri" pitchFamily="34" charset="0"/>
                <a:ea typeface="+mn-ea"/>
                <a:cs typeface="+mn-cs"/>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5768015"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MX" dirty="0">
                <a:latin typeface="Calibri"/>
              </a:rPr>
              <a:t>Marcos Muestrales Múltiples.</a:t>
            </a:r>
            <a:endParaRPr kumimoji="0" lang="es-MX" sz="3500" b="1" i="0" u="none" strike="noStrike" kern="1200" cap="none" spc="0" normalizeH="0" baseline="0" noProof="0" dirty="0">
              <a:ln>
                <a:noFill/>
              </a:ln>
              <a:solidFill>
                <a:srgbClr val="182B47"/>
              </a:solidFill>
              <a:effectLst/>
              <a:uLnTx/>
              <a:uFillTx/>
              <a:latin typeface="Calibri"/>
              <a:ea typeface="+mj-ea"/>
              <a:cs typeface="+mj-cs"/>
            </a:endParaRP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71629" y="692696"/>
                <a:ext cx="10972800" cy="5256584"/>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182B47"/>
                  </a:buClr>
                  <a:buSzTx/>
                  <a:buFont typeface="Wingdings" panose="05000000000000000000" pitchFamily="2" charset="2"/>
                  <a:buChar char="§"/>
                  <a:tabLst/>
                  <a:defRPr/>
                </a:pPr>
                <a:r>
                  <a:rPr kumimoji="0" lang="es-MX" sz="2000" b="1" i="0" u="none" strike="noStrike" kern="1200" cap="none" spc="0" normalizeH="0" baseline="0" noProof="0" dirty="0">
                    <a:ln>
                      <a:noFill/>
                    </a:ln>
                    <a:solidFill>
                      <a:srgbClr val="182B47"/>
                    </a:solidFill>
                    <a:effectLst/>
                    <a:uLnTx/>
                    <a:uFillTx/>
                    <a:latin typeface="Calibri"/>
                    <a:ea typeface="+mn-ea"/>
                    <a:cs typeface="+mn-cs"/>
                  </a:rPr>
                  <a:t>Normas y brechas de Cuenta Corriente</a:t>
                </a: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kumimoji="0" lang="es-MX" sz="1800" b="0" i="0" u="none" strike="noStrike" kern="1200" cap="none" spc="0" normalizeH="0" baseline="0" noProof="0" dirty="0">
                    <a:ln>
                      <a:noFill/>
                    </a:ln>
                    <a:solidFill>
                      <a:srgbClr val="182B47"/>
                    </a:solidFill>
                    <a:effectLst/>
                    <a:uLnTx/>
                    <a:uFillTx/>
                    <a:latin typeface="Calibri"/>
                    <a:ea typeface="+mn-ea"/>
                    <a:cs typeface="+mn-cs"/>
                  </a:rPr>
                  <a:t>La brecha de la Cuenta Corriente de la Balanza Externa </a:t>
                </a:r>
                <a:r>
                  <a:rPr kumimoji="0" lang="es-MX" sz="1800" b="1" i="0" u="none" strike="noStrike" kern="1200" cap="none" spc="0" normalizeH="0" baseline="0" noProof="0" dirty="0">
                    <a:ln>
                      <a:noFill/>
                    </a:ln>
                    <a:solidFill>
                      <a:srgbClr val="182B47"/>
                    </a:solidFill>
                    <a:effectLst/>
                    <a:uLnTx/>
                    <a:uFillTx/>
                    <a:latin typeface="Calibri"/>
                    <a:ea typeface="+mn-ea"/>
                    <a:cs typeface="+mn-cs"/>
                  </a:rPr>
                  <a:t>es la diferencia entre el saldo de la CA y la norma, ambos ajustados cíclicamente</a:t>
                </a:r>
                <a:r>
                  <a:rPr kumimoji="0" lang="es-MX" sz="1800" b="0" i="0" u="none" strike="noStrike" kern="1200" cap="none" spc="0" normalizeH="0" baseline="0" noProof="0" dirty="0">
                    <a:ln>
                      <a:noFill/>
                    </a:ln>
                    <a:solidFill>
                      <a:srgbClr val="182B47"/>
                    </a:solidFill>
                    <a:effectLst/>
                    <a:uLnTx/>
                    <a:uFillTx/>
                    <a:latin typeface="Calibri"/>
                    <a:ea typeface="+mn-ea"/>
                    <a:cs typeface="+mn-cs"/>
                  </a:rPr>
                  <a:t>, y es igual a la suma de las brechas de política identificadas por el modelo y el residual de regresión. Este último, contiene características del país o distorsiones de políticas no incorporadas explícitamente en el modelo.</a:t>
                </a:r>
              </a:p>
              <a:p>
                <a:pPr marL="0" marR="0" lvl="0" indent="0"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a:p>
                <a:pPr marL="457200" marR="0" lvl="1" indent="0" defTabSz="914400" rtl="0" eaLnBrk="1" fontAlgn="auto" latinLnBrk="0" hangingPunct="1">
                  <a:lnSpc>
                    <a:spcPct val="100000"/>
                  </a:lnSpc>
                  <a:spcBef>
                    <a:spcPct val="20000"/>
                  </a:spcBef>
                  <a:spcAft>
                    <a:spcPts val="0"/>
                  </a:spcAft>
                  <a:buClr>
                    <a:srgbClr val="182B47"/>
                  </a:buClr>
                  <a:buSzPct val="100000"/>
                  <a:buFont typeface="Wingdings" pitchFamily="2" charset="2"/>
                  <a:buNone/>
                  <a:tabLst/>
                  <a:defRPr/>
                </a:pPr>
                <a14:m>
                  <m:oMath xmlns:m="http://schemas.openxmlformats.org/officeDocument/2006/math">
                    <m:acc>
                      <m:accPr>
                        <m:chr m:val="̃"/>
                        <m:ctrlPr>
                          <a:rPr kumimoji="0" lang="en-US" sz="20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ctrlPr>
                      </m:accPr>
                      <m:e>
                        <m:r>
                          <a:rPr kumimoji="0" lang="en-US" sz="20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𝐶𝐴</m:t>
                        </m:r>
                      </m:e>
                    </m:acc>
                  </m:oMath>
                </a14:m>
                <a:r>
                  <a:rPr kumimoji="0" lang="en-US" sz="2000" b="0" i="0" u="none" strike="noStrike" kern="1200" cap="none" spc="0" normalizeH="0" baseline="0" noProof="0" dirty="0">
                    <a:ln>
                      <a:noFill/>
                    </a:ln>
                    <a:solidFill>
                      <a:srgbClr val="182B47"/>
                    </a:solidFill>
                    <a:effectLst/>
                    <a:uLnTx/>
                    <a:uFillTx/>
                    <a:latin typeface="Calibri"/>
                    <a:ea typeface="+mn-ea"/>
                    <a:cs typeface="+mn-cs"/>
                  </a:rPr>
                  <a:t> = </a:t>
                </a:r>
                <a14:m>
                  <m:oMath xmlns:m="http://schemas.openxmlformats.org/officeDocument/2006/math">
                    <m:r>
                      <a:rPr kumimoji="0" lang="es-MX" sz="20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𝐶𝐴</m:t>
                    </m:r>
                    <m:r>
                      <a:rPr kumimoji="0" lang="es-MX" sz="20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 </m:t>
                    </m:r>
                    <m:sSup>
                      <m:sSupPr>
                        <m:ctrlPr>
                          <a:rPr kumimoji="0" lang="es-MX" sz="20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ctrlPr>
                      </m:sSupPr>
                      <m:e>
                        <m:r>
                          <a:rPr kumimoji="0" lang="es-MX" sz="20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𝐶</m:t>
                        </m:r>
                      </m:e>
                      <m:sup>
                        <m:r>
                          <a:rPr kumimoji="0" lang="es-MX" sz="20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m:t>
                        </m:r>
                      </m:sup>
                    </m:sSup>
                    <m:acc>
                      <m:accPr>
                        <m:chr m:val="̂"/>
                        <m:ctrlP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ctrlPr>
                      </m:accPr>
                      <m:e>
                        <m: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𝛽</m:t>
                        </m:r>
                      </m:e>
                    </m:acc>
                    <m:r>
                      <a:rPr kumimoji="0" lang="es-MX" sz="2000" b="0" i="0"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 </m:t>
                    </m:r>
                    <m:acc>
                      <m:accPr>
                        <m:chr m:val="̂"/>
                        <m:ctrlP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ctrlPr>
                      </m:accPr>
                      <m:e>
                        <m: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𝛼</m:t>
                        </m:r>
                      </m:e>
                    </m:acc>
                    <m:r>
                      <a:rPr kumimoji="0" lang="en-US" sz="2000" b="0" i="0"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m:t>
                    </m:r>
                    <m:sSup>
                      <m:sSupPr>
                        <m:ctrlP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𝐹</m:t>
                        </m:r>
                      </m:e>
                      <m:sup>
                        <m:r>
                          <a:rPr kumimoji="0" lang="en-US" sz="2000" b="0" i="0"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m:t>
                        </m:r>
                      </m:sup>
                    </m:sSup>
                    <m:acc>
                      <m:accPr>
                        <m:chr m:val="̂"/>
                        <m:ctrlP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ctrlPr>
                      </m:accPr>
                      <m:e>
                        <m: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𝜆</m:t>
                        </m:r>
                      </m:e>
                    </m:acc>
                    <m:r>
                      <a:rPr kumimoji="0" lang="en-US" sz="2000" b="0" i="0"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m:t>
                    </m:r>
                    <m:sSup>
                      <m:sSupPr>
                        <m:ctrlP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𝑃</m:t>
                        </m:r>
                      </m:e>
                      <m:sup>
                        <m:r>
                          <a:rPr kumimoji="0" lang="en-US" sz="2000" b="0" i="0"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m:t>
                        </m:r>
                      </m:sup>
                    </m:sSup>
                    <m:acc>
                      <m:accPr>
                        <m:chr m:val="̂"/>
                        <m:ctrlP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ctrlPr>
                      </m:accPr>
                      <m:e>
                        <m:r>
                          <a:rPr kumimoji="0" lang="en-US" sz="20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𝛾</m:t>
                        </m:r>
                      </m:e>
                    </m:acc>
                  </m:oMath>
                </a14:m>
                <a:r>
                  <a:rPr kumimoji="0" lang="en-US" sz="2000" b="0" i="0" u="none" strike="noStrike" kern="1200" cap="none" spc="0" normalizeH="0" baseline="0" noProof="0" dirty="0">
                    <a:ln>
                      <a:noFill/>
                    </a:ln>
                    <a:solidFill>
                      <a:srgbClr val="182B47"/>
                    </a:solidFill>
                    <a:effectLst/>
                    <a:uLnTx/>
                    <a:uFillTx/>
                    <a:latin typeface="Calibri"/>
                    <a:ea typeface="+mn-ea"/>
                    <a:cs typeface="+mn-cs"/>
                  </a:rPr>
                  <a:t> + </a:t>
                </a:r>
                <a14:m>
                  <m:oMath xmlns:m="http://schemas.openxmlformats.org/officeDocument/2006/math">
                    <m:r>
                      <a:rPr kumimoji="0" lang="es-MX" sz="20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𝑒</m:t>
                    </m:r>
                  </m:oMath>
                </a14:m>
                <a:endParaRPr kumimoji="0" lang="en-US" sz="2000" b="0" i="0" u="none" strike="noStrike" kern="1200" cap="none" spc="0" normalizeH="0" baseline="0" noProof="0" dirty="0">
                  <a:ln>
                    <a:noFill/>
                  </a:ln>
                  <a:solidFill>
                    <a:srgbClr val="182B47"/>
                  </a:solidFill>
                  <a:effectLst/>
                  <a:uLnTx/>
                  <a:uFillTx/>
                  <a:latin typeface="Calibri"/>
                  <a:ea typeface="+mn-ea"/>
                  <a:cs typeface="+mn-cs"/>
                </a:endParaRPr>
              </a:p>
              <a:p>
                <a:pPr marL="457200" marR="0" lvl="1" indent="0" algn="just" defTabSz="914400" rtl="0" eaLnBrk="1" fontAlgn="auto" latinLnBrk="0" hangingPunct="1">
                  <a:lnSpc>
                    <a:spcPct val="100000"/>
                  </a:lnSpc>
                  <a:spcBef>
                    <a:spcPct val="20000"/>
                  </a:spcBef>
                  <a:spcAft>
                    <a:spcPts val="0"/>
                  </a:spcAft>
                  <a:buClr>
                    <a:srgbClr val="182B47"/>
                  </a:buClr>
                  <a:buSzPct val="100000"/>
                  <a:buFont typeface="Wingdings" pitchFamily="2" charset="2"/>
                  <a:buNone/>
                  <a:tabLst/>
                  <a:defRPr/>
                </a:pPr>
                <a:r>
                  <a:rPr kumimoji="0" lang="es-MX" sz="1800" b="0" i="0" u="none" strike="noStrike" kern="1200" cap="none" spc="0" normalizeH="0" baseline="0" noProof="0" dirty="0">
                    <a:ln>
                      <a:noFill/>
                    </a:ln>
                    <a:solidFill>
                      <a:srgbClr val="182B47"/>
                    </a:solidFill>
                    <a:effectLst/>
                    <a:uLnTx/>
                    <a:uFillTx/>
                    <a:latin typeface="Calibri"/>
                    <a:ea typeface="+mn-ea"/>
                    <a:cs typeface="+mn-cs"/>
                  </a:rPr>
                  <a:t>Sea:</a:t>
                </a:r>
              </a:p>
              <a:p>
                <a:pPr marL="742950" marR="0" lvl="1" indent="-285750" algn="just" defTabSz="914400" rtl="0" eaLnBrk="1" fontAlgn="auto" latinLnBrk="0" hangingPunct="1">
                  <a:lnSpc>
                    <a:spcPct val="100000"/>
                  </a:lnSpc>
                  <a:spcBef>
                    <a:spcPct val="20000"/>
                  </a:spcBef>
                  <a:spcAft>
                    <a:spcPts val="0"/>
                  </a:spcAft>
                  <a:buClr>
                    <a:srgbClr val="182B47"/>
                  </a:buClr>
                  <a:buSzPct val="100000"/>
                  <a:buFont typeface="Arial" panose="020B0604020202020204" pitchFamily="34" charset="0"/>
                  <a:buChar char="•"/>
                  <a:tabLst/>
                  <a:defRPr/>
                </a:pPr>
                <a14:m>
                  <m:oMath xmlns:m="http://schemas.openxmlformats.org/officeDocument/2006/math">
                    <m:sSup>
                      <m:sSupPr>
                        <m:ctrlPr>
                          <a:rPr kumimoji="0" lang="es-MX" sz="1800" b="1"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ctrlPr>
                      </m:sSupPr>
                      <m:e>
                        <m:r>
                          <a:rPr kumimoji="0" lang="es-MX" sz="1800" b="1"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𝑷</m:t>
                        </m:r>
                      </m:e>
                      <m:sup>
                        <m:r>
                          <a:rPr kumimoji="0" lang="es-MX" sz="1800" b="1"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m:t>
                        </m:r>
                      </m:sup>
                    </m:sSup>
                  </m:oMath>
                </a14:m>
                <a:r>
                  <a:rPr kumimoji="0" lang="es-MX" sz="1800" b="1" i="0" u="none" strike="noStrike" kern="1200" cap="none" spc="0" normalizeH="0" baseline="0" noProof="0" dirty="0">
                    <a:ln>
                      <a:noFill/>
                    </a:ln>
                    <a:solidFill>
                      <a:srgbClr val="182B47"/>
                    </a:solidFill>
                    <a:effectLst/>
                    <a:uLnTx/>
                    <a:uFillTx/>
                    <a:latin typeface="Calibri"/>
                    <a:ea typeface="+mn-ea"/>
                    <a:cs typeface="+mn-cs"/>
                  </a:rPr>
                  <a:t> </a:t>
                </a:r>
                <a:r>
                  <a:rPr kumimoji="0" lang="es-MX" sz="1800" b="0" i="0" u="none" strike="noStrike" kern="1200" cap="none" spc="0" normalizeH="0" baseline="0" noProof="0" dirty="0">
                    <a:ln>
                      <a:noFill/>
                    </a:ln>
                    <a:solidFill>
                      <a:srgbClr val="182B47"/>
                    </a:solidFill>
                    <a:effectLst/>
                    <a:uLnTx/>
                    <a:uFillTx/>
                    <a:latin typeface="Calibri"/>
                    <a:ea typeface="+mn-ea"/>
                    <a:cs typeface="+mn-cs"/>
                  </a:rPr>
                  <a:t>= valores de las variables de política que se consideran deseables en el mediano plazo (pueden coincidir o no con los valores reales, P)</a:t>
                </a:r>
                <a:r>
                  <a:rPr lang="es-MX" sz="1800" b="1" baseline="30000" dirty="0">
                    <a:solidFill>
                      <a:srgbClr val="182B47"/>
                    </a:solidFill>
                    <a:latin typeface="Calibri"/>
                  </a:rPr>
                  <a:t>2</a:t>
                </a:r>
                <a:r>
                  <a:rPr kumimoji="0" lang="es-MX" sz="1800" b="1" i="0" u="none" strike="noStrike" kern="1200" cap="none" spc="0" normalizeH="0" baseline="30000" noProof="0" dirty="0">
                    <a:ln>
                      <a:noFill/>
                    </a:ln>
                    <a:solidFill>
                      <a:srgbClr val="182B47"/>
                    </a:solidFill>
                    <a:effectLst/>
                    <a:uLnTx/>
                    <a:uFillTx/>
                    <a:latin typeface="Calibri"/>
                    <a:ea typeface="+mn-ea"/>
                    <a:cs typeface="+mn-cs"/>
                  </a:rPr>
                  <a:t>/</a:t>
                </a:r>
              </a:p>
              <a:p>
                <a:pPr marL="457200" marR="0" lvl="1" indent="0" algn="just" defTabSz="914400" rtl="0" eaLnBrk="1" fontAlgn="auto" latinLnBrk="0" hangingPunct="1">
                  <a:lnSpc>
                    <a:spcPct val="100000"/>
                  </a:lnSpc>
                  <a:spcBef>
                    <a:spcPct val="20000"/>
                  </a:spcBef>
                  <a:spcAft>
                    <a:spcPts val="0"/>
                  </a:spcAft>
                  <a:buClr>
                    <a:srgbClr val="182B47"/>
                  </a:buClr>
                  <a:buSzPct val="100000"/>
                  <a:buFont typeface="Wingdings" pitchFamily="2" charset="2"/>
                  <a:buNone/>
                  <a:tabLst/>
                  <a:defRPr/>
                </a:pP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a:p>
                <a:pPr marL="0" marR="0" lvl="0" indent="0" algn="just" defTabSz="914400" rtl="0" eaLnBrk="1" fontAlgn="auto" latinLnBrk="0" hangingPunct="1">
                  <a:lnSpc>
                    <a:spcPct val="100000"/>
                  </a:lnSpc>
                  <a:spcBef>
                    <a:spcPct val="20000"/>
                  </a:spcBef>
                  <a:spcAft>
                    <a:spcPts val="0"/>
                  </a:spcAft>
                  <a:buClr>
                    <a:srgbClr val="182B47"/>
                  </a:buClr>
                  <a:buSzPct val="100000"/>
                  <a:buFont typeface="Arial" pitchFamily="34" charset="0"/>
                  <a:buNone/>
                  <a:tabLst/>
                  <a:defRPr/>
                </a:pPr>
                <a:r>
                  <a:rPr kumimoji="0" lang="es-MX" sz="1800" b="0" i="0" u="none" strike="noStrike" kern="1200" cap="none" spc="0" normalizeH="0" baseline="0" noProof="0" dirty="0">
                    <a:ln>
                      <a:noFill/>
                    </a:ln>
                    <a:solidFill>
                      <a:srgbClr val="182B47"/>
                    </a:solidFill>
                    <a:effectLst/>
                    <a:uLnTx/>
                    <a:uFillTx/>
                    <a:latin typeface="Calibri"/>
                    <a:ea typeface="+mn-ea"/>
                    <a:cs typeface="+mn-cs"/>
                  </a:rPr>
                  <a:t>La parte ajustada de la cuenta corriente ajustada cíclicamente se puede descomponer en dos componentes: la norma CA y las brechas de política:</a:t>
                </a:r>
              </a:p>
              <a:p>
                <a:pPr marL="457200" marR="0" lvl="1" indent="0" defTabSz="914400" rtl="0" eaLnBrk="1" fontAlgn="auto" latinLnBrk="0" hangingPunct="1">
                  <a:lnSpc>
                    <a:spcPct val="100000"/>
                  </a:lnSpc>
                  <a:spcBef>
                    <a:spcPct val="20000"/>
                  </a:spcBef>
                  <a:spcAft>
                    <a:spcPts val="0"/>
                  </a:spcAft>
                  <a:buClr>
                    <a:srgbClr val="182B47"/>
                  </a:buClr>
                  <a:buSzPct val="100000"/>
                  <a:buFont typeface="Wingdings" pitchFamily="2" charset="2"/>
                  <a:buNone/>
                  <a:tabLst/>
                  <a:defRPr/>
                </a:pPr>
                <a14:m>
                  <m:oMath xmlns:m="http://schemas.openxmlformats.org/officeDocument/2006/math">
                    <m:acc>
                      <m:accPr>
                        <m:chr m:val="̃"/>
                        <m:ctrlPr>
                          <a:rPr kumimoji="0" lang="en-US" sz="18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𝐶𝐴</m:t>
                        </m:r>
                      </m:e>
                    </m:acc>
                  </m:oMath>
                </a14:m>
                <a:r>
                  <a:rPr kumimoji="0" lang="en-US" sz="1800" b="0" i="0" u="none" strike="noStrike" kern="1200" cap="none" spc="0" normalizeH="0" baseline="0" noProof="0" dirty="0">
                    <a:ln>
                      <a:noFill/>
                    </a:ln>
                    <a:solidFill>
                      <a:srgbClr val="182B47"/>
                    </a:solidFill>
                    <a:effectLst/>
                    <a:uLnTx/>
                    <a:uFillTx/>
                    <a:latin typeface="Calibri" panose="020F0502020204030204" pitchFamily="34" charset="0"/>
                    <a:ea typeface="+mn-ea"/>
                    <a:cs typeface="Calibri" panose="020F0502020204030204" pitchFamily="34" charset="0"/>
                  </a:rPr>
                  <a:t> = </a:t>
                </a:r>
                <a14:m>
                  <m:oMath xmlns:m="http://schemas.openxmlformats.org/officeDocument/2006/math">
                    <m:acc>
                      <m:accPr>
                        <m:chr m:val="̂"/>
                        <m:ctrlP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𝛼</m:t>
                        </m:r>
                      </m:e>
                    </m:acc>
                    <m:r>
                      <a:rPr kumimoji="0" lang="en-US" sz="1800" b="0" i="0"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𝐹</m:t>
                        </m:r>
                      </m:e>
                      <m:sup>
                        <m:r>
                          <a:rPr kumimoji="0" lang="en-US" sz="1800" b="0" i="0"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m:t>
                        </m:r>
                      </m:sup>
                    </m:sSup>
                    <m:acc>
                      <m:accPr>
                        <m:chr m:val="̂"/>
                        <m:ctrlP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𝜆</m:t>
                        </m:r>
                      </m:e>
                    </m:acc>
                    <m:r>
                      <a:rPr kumimoji="0" lang="en-US" sz="1800" b="0" i="0"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𝑃</m:t>
                        </m:r>
                      </m:e>
                      <m:sup>
                        <m:r>
                          <a:rPr kumimoji="0" lang="es-MX" sz="18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m:t>
                        </m:r>
                        <m:r>
                          <a:rPr kumimoji="0" lang="en-US" sz="1800" b="0" i="0"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m:t>
                        </m:r>
                      </m:sup>
                    </m:sSup>
                    <m:acc>
                      <m:accPr>
                        <m:chr m:val="̂"/>
                        <m:ctrlP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𝛾</m:t>
                        </m:r>
                      </m:e>
                    </m:acc>
                  </m:oMath>
                </a14:m>
                <a:r>
                  <a:rPr kumimoji="0" lang="en-US" sz="1800" b="0" i="0" u="none" strike="noStrike" kern="1200" cap="none" spc="0" normalizeH="0" baseline="0" noProof="0" dirty="0">
                    <a:ln>
                      <a:noFill/>
                    </a:ln>
                    <a:solidFill>
                      <a:srgbClr val="182B47"/>
                    </a:solidFill>
                    <a:effectLst/>
                    <a:uLnTx/>
                    <a:uFillTx/>
                    <a:latin typeface="Calibri"/>
                    <a:ea typeface="+mn-ea"/>
                    <a:cs typeface="+mn-cs"/>
                  </a:rPr>
                  <a:t> + </a:t>
                </a:r>
                <a14:m>
                  <m:oMath xmlns:m="http://schemas.openxmlformats.org/officeDocument/2006/math">
                    <m:sSup>
                      <m:sSupPr>
                        <m:ctrlPr>
                          <a:rPr kumimoji="0" lang="en-US" sz="1800" b="0" i="1"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ctrlPr>
                      </m:sSupPr>
                      <m:e>
                        <m:d>
                          <m:dPr>
                            <m:ctrlP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𝑃</m:t>
                            </m:r>
                            <m:r>
                              <a:rPr kumimoji="0" lang="en-US" sz="1800" b="0" i="0"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𝑃</m:t>
                                </m:r>
                              </m:e>
                              <m:sup>
                                <m:r>
                                  <a:rPr kumimoji="0" lang="en-US" sz="1800" b="0" i="0"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m:t>
                                </m:r>
                              </m:sup>
                            </m:sSup>
                          </m:e>
                        </m:d>
                      </m:e>
                      <m:sup>
                        <m:r>
                          <a:rPr kumimoji="0" lang="es-MX" sz="1800" b="0" i="0" u="none" strike="noStrike" kern="1200" cap="none" spc="0" normalizeH="0" baseline="0" noProof="0" dirty="0" smtClean="0">
                            <a:ln>
                              <a:noFill/>
                            </a:ln>
                            <a:solidFill>
                              <a:srgbClr val="182B47"/>
                            </a:solidFill>
                            <a:effectLst/>
                            <a:uLnTx/>
                            <a:uFillTx/>
                            <a:latin typeface="Cambria Math" panose="02040503050406030204" pitchFamily="18" charset="0"/>
                            <a:ea typeface="+mn-ea"/>
                            <a:cs typeface="+mn-cs"/>
                          </a:rPr>
                          <m:t>′</m:t>
                        </m:r>
                      </m:sup>
                    </m:sSup>
                    <m:acc>
                      <m:accPr>
                        <m:chr m:val="̂"/>
                        <m:ctrlP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𝛾</m:t>
                        </m:r>
                      </m:e>
                    </m:acc>
                    <m:r>
                      <a:rPr kumimoji="0" lang="en-US" sz="1800" b="0" i="0" u="none" strike="noStrike" kern="1200" cap="none" spc="0" normalizeH="0" baseline="0" noProof="0" dirty="0">
                        <a:ln>
                          <a:noFill/>
                        </a:ln>
                        <a:solidFill>
                          <a:srgbClr val="182B47"/>
                        </a:solidFill>
                        <a:effectLst/>
                        <a:uLnTx/>
                        <a:uFillTx/>
                        <a:latin typeface="Cambria Math" panose="02040503050406030204" pitchFamily="18" charset="0"/>
                        <a:ea typeface="+mn-ea"/>
                        <a:cs typeface="+mn-cs"/>
                      </a:rPr>
                      <m:t>+</m:t>
                    </m:r>
                    <m:r>
                      <a:rPr kumimoji="0" lang="es-MX" sz="1800" b="0" i="1" u="none" strike="noStrike" kern="1200" cap="none" spc="0" normalizeH="0" baseline="0" noProof="0">
                        <a:ln>
                          <a:noFill/>
                        </a:ln>
                        <a:solidFill>
                          <a:srgbClr val="182B47"/>
                        </a:solidFill>
                        <a:effectLst/>
                        <a:uLnTx/>
                        <a:uFillTx/>
                        <a:latin typeface="Cambria Math" panose="02040503050406030204" pitchFamily="18" charset="0"/>
                        <a:ea typeface="+mn-ea"/>
                        <a:cs typeface="+mn-cs"/>
                      </a:rPr>
                      <m:t>𝑒</m:t>
                    </m:r>
                  </m:oMath>
                </a14:m>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a:p>
                <a:pPr marL="457200" marR="0" lvl="1" indent="0" algn="just" defTabSz="914400" rtl="0" eaLnBrk="1" fontAlgn="auto" latinLnBrk="0" hangingPunct="1">
                  <a:lnSpc>
                    <a:spcPct val="100000"/>
                  </a:lnSpc>
                  <a:spcBef>
                    <a:spcPct val="20000"/>
                  </a:spcBef>
                  <a:spcAft>
                    <a:spcPts val="0"/>
                  </a:spcAft>
                  <a:buClr>
                    <a:srgbClr val="182B47"/>
                  </a:buClr>
                  <a:buSzPct val="100000"/>
                  <a:buFont typeface="Wingdings" pitchFamily="2" charset="2"/>
                  <a:buNone/>
                  <a:tabLst/>
                  <a:defRPr/>
                </a:pPr>
                <a:endParaRPr kumimoji="0" lang="en-US" sz="1800" b="0" i="0" u="none" strike="noStrike" kern="1200" cap="none" spc="0" normalizeH="0" baseline="0" noProof="0" dirty="0">
                  <a:ln>
                    <a:noFill/>
                  </a:ln>
                  <a:solidFill>
                    <a:srgbClr val="182B47"/>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ct val="20000"/>
                  </a:spcBef>
                  <a:spcAft>
                    <a:spcPts val="0"/>
                  </a:spcAft>
                  <a:buClr>
                    <a:srgbClr val="182B47"/>
                  </a:buClr>
                  <a:buSzPct val="100000"/>
                  <a:buFont typeface="Arial" pitchFamily="34" charset="0"/>
                  <a:buNone/>
                  <a:tabLst/>
                  <a:defRPr/>
                </a:pPr>
                <a:r>
                  <a:rPr kumimoji="0" lang="es-MX" sz="1800" b="0" i="0" u="none" strike="noStrike" kern="1200" cap="none" spc="0" normalizeH="0" baseline="0" noProof="0" dirty="0">
                    <a:ln>
                      <a:noFill/>
                    </a:ln>
                    <a:solidFill>
                      <a:srgbClr val="182B47"/>
                    </a:solidFill>
                    <a:effectLst/>
                    <a:uLnTx/>
                    <a:uFillTx/>
                    <a:latin typeface="Calibri"/>
                    <a:ea typeface="+mn-ea"/>
                    <a:cs typeface="Calibri" panose="020F0502020204030204" pitchFamily="34" charset="0"/>
                  </a:rPr>
                  <a:t>Así, la brecha total de CA de la EBA se puede expresar como:</a:t>
                </a:r>
              </a:p>
              <a:p>
                <a:pPr marL="457200" marR="0" lvl="1" indent="0" defTabSz="914400" rtl="0" eaLnBrk="1" fontAlgn="auto" latinLnBrk="0" hangingPunct="1">
                  <a:lnSpc>
                    <a:spcPct val="100000"/>
                  </a:lnSpc>
                  <a:spcBef>
                    <a:spcPct val="20000"/>
                  </a:spcBef>
                  <a:spcAft>
                    <a:spcPts val="0"/>
                  </a:spcAft>
                  <a:buClr>
                    <a:srgbClr val="182B47"/>
                  </a:buClr>
                  <a:buSzPct val="100000"/>
                  <a:buFont typeface="Wingdings" pitchFamily="2" charset="2"/>
                  <a:buNone/>
                  <a:tabLst/>
                  <a:defRPr/>
                </a:pPr>
                <a:endParaRPr kumimoji="0" lang="es-MX" sz="1800" b="0" i="1" u="none" strike="noStrike" kern="1200" cap="none" spc="0" normalizeH="0" baseline="0" noProof="0" dirty="0">
                  <a:ln>
                    <a:noFill/>
                  </a:ln>
                  <a:solidFill>
                    <a:srgbClr val="182B47"/>
                  </a:solidFill>
                  <a:effectLst/>
                  <a:uLnTx/>
                  <a:uFillTx/>
                  <a:latin typeface="Calibri"/>
                  <a:ea typeface="+mn-ea"/>
                  <a:cs typeface="Calibri" panose="020F0502020204030204" pitchFamily="34" charset="0"/>
                </a:endParaRPr>
              </a:p>
              <a:p>
                <a:pPr marL="457200" marR="0" lvl="1" indent="0" defTabSz="914400" rtl="0" eaLnBrk="1" fontAlgn="auto" latinLnBrk="0" hangingPunct="1">
                  <a:lnSpc>
                    <a:spcPct val="100000"/>
                  </a:lnSpc>
                  <a:spcBef>
                    <a:spcPct val="20000"/>
                  </a:spcBef>
                  <a:spcAft>
                    <a:spcPts val="0"/>
                  </a:spcAft>
                  <a:buClr>
                    <a:srgbClr val="182B47"/>
                  </a:buClr>
                  <a:buSzPct val="100000"/>
                  <a:buFont typeface="Wingdings" pitchFamily="2" charset="2"/>
                  <a:buNone/>
                  <a:tabLst/>
                  <a:defRPr/>
                </a:pPr>
                <a14:m>
                  <m:oMath xmlns:m="http://schemas.openxmlformats.org/officeDocument/2006/math">
                    <m:r>
                      <a:rPr kumimoji="0" lang="es-MX" sz="18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Calibri" panose="020F0502020204030204" pitchFamily="34" charset="0"/>
                      </a:rPr>
                      <m:t>𝐺𝑎𝑝</m:t>
                    </m:r>
                    <m:r>
                      <a:rPr kumimoji="0" lang="es-MX" sz="18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Calibri" panose="020F0502020204030204" pitchFamily="34" charset="0"/>
                      </a:rPr>
                      <m:t>= </m:t>
                    </m:r>
                    <m:acc>
                      <m:accPr>
                        <m:chr m:val="̃"/>
                        <m:ctrlPr>
                          <a:rPr kumimoji="0" lang="en-US" sz="1800" b="0" i="1" u="none" strike="noStrike" kern="1200" cap="none" spc="0" normalizeH="0" baseline="0" noProof="0">
                            <a:ln>
                              <a:noFill/>
                            </a:ln>
                            <a:solidFill>
                              <a:srgbClr val="182B47"/>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182B47"/>
                            </a:solidFill>
                            <a:effectLst/>
                            <a:uLnTx/>
                            <a:uFillTx/>
                            <a:latin typeface="Cambria Math" panose="02040503050406030204" pitchFamily="18" charset="0"/>
                            <a:ea typeface="+mn-ea"/>
                            <a:cs typeface="+mn-cs"/>
                          </a:rPr>
                          <m:t>𝐶𝐴</m:t>
                        </m:r>
                      </m:e>
                    </m:acc>
                    <m:r>
                      <a:rPr kumimoji="0" lang="es-MX" sz="18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 −</m:t>
                    </m:r>
                    <m:r>
                      <a:rPr kumimoji="0" lang="es-MX" sz="18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𝐶𝐴</m:t>
                    </m:r>
                    <m:r>
                      <a:rPr kumimoji="0" lang="es-MX" sz="1800" b="0" i="1" u="none" strike="noStrike" kern="1200" cap="none" spc="0" normalizeH="0" baseline="0" noProof="0" smtClean="0">
                        <a:ln>
                          <a:noFill/>
                        </a:ln>
                        <a:solidFill>
                          <a:srgbClr val="182B47"/>
                        </a:solidFill>
                        <a:effectLst/>
                        <a:uLnTx/>
                        <a:uFillTx/>
                        <a:latin typeface="Cambria Math" panose="02040503050406030204" pitchFamily="18" charset="0"/>
                        <a:ea typeface="+mn-ea"/>
                        <a:cs typeface="+mn-cs"/>
                      </a:rPr>
                      <m:t> </m:t>
                    </m:r>
                    <m:r>
                      <a:rPr kumimoji="0" lang="es-MX" sz="1800" b="0" i="1" u="none" strike="noStrike" kern="1200" cap="none" spc="0" normalizeH="0" baseline="0" noProof="0" smtClean="0">
                        <a:ln>
                          <a:noFill/>
                        </a:ln>
                        <a:solidFill>
                          <a:srgbClr val="182B47"/>
                        </a:solidFill>
                        <a:effectLst/>
                        <a:uLnTx/>
                        <a:uFillTx/>
                        <a:latin typeface="Cambria Math" panose="02040503050406030204" pitchFamily="18" charset="0"/>
                        <a:ea typeface="Cambria Math" panose="02040503050406030204" pitchFamily="18" charset="0"/>
                        <a:cs typeface="+mn-cs"/>
                      </a:rPr>
                      <m:t>𝑛𝑜𝑟𝑚</m:t>
                    </m:r>
                  </m:oMath>
                </a14:m>
                <a:r>
                  <a:rPr kumimoji="0" lang="en-US" sz="1800" b="0" i="1" u="none" strike="noStrike" kern="1200" cap="none" spc="0" normalizeH="0" baseline="0" noProof="0" dirty="0">
                    <a:ln>
                      <a:noFill/>
                    </a:ln>
                    <a:solidFill>
                      <a:srgbClr val="182B47"/>
                    </a:solidFill>
                    <a:effectLst/>
                    <a:uLnTx/>
                    <a:uFillTx/>
                    <a:latin typeface="Cambria Math" panose="02040503050406030204" pitchFamily="18" charset="0"/>
                    <a:ea typeface="Cambria Math" panose="02040503050406030204" pitchFamily="18" charset="0"/>
                    <a:cs typeface="Calibri" panose="020F0502020204030204" pitchFamily="34" charset="0"/>
                  </a:rPr>
                  <a:t> = Policy Gap + Residual</a:t>
                </a:r>
              </a:p>
              <a:p>
                <a:pPr marL="457200" marR="0" lvl="1" indent="0" algn="just" defTabSz="914400" rtl="0" eaLnBrk="1" fontAlgn="auto" latinLnBrk="0" hangingPunct="1">
                  <a:lnSpc>
                    <a:spcPct val="100000"/>
                  </a:lnSpc>
                  <a:spcBef>
                    <a:spcPct val="20000"/>
                  </a:spcBef>
                  <a:spcAft>
                    <a:spcPts val="0"/>
                  </a:spcAft>
                  <a:buClr>
                    <a:srgbClr val="182B47"/>
                  </a:buClr>
                  <a:buSzPct val="100000"/>
                  <a:buFont typeface="Wingdings" pitchFamily="2" charset="2"/>
                  <a:buNone/>
                  <a:tabLst/>
                  <a:defRPr/>
                </a:pPr>
                <a:endParaRPr kumimoji="0" lang="en-US" sz="1800" b="0" i="0" u="none" strike="noStrike" kern="1200" cap="none" spc="0" normalizeH="0" baseline="0" noProof="0" dirty="0">
                  <a:ln>
                    <a:noFill/>
                  </a:ln>
                  <a:solidFill>
                    <a:srgbClr val="182B47"/>
                  </a:solidFill>
                  <a:effectLst/>
                  <a:uLnTx/>
                  <a:uFillTx/>
                  <a:latin typeface="Calibri" panose="020F0502020204030204" pitchFamily="34" charset="0"/>
                  <a:ea typeface="+mn-ea"/>
                  <a:cs typeface="Calibri" panose="020F0502020204030204" pitchFamily="34" charset="0"/>
                </a:endParaRP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kumimoji="0" lang="es-MX" sz="1800" b="0" i="0" u="none" strike="noStrike" kern="1200" cap="none" spc="0" normalizeH="0" baseline="0" noProof="0" dirty="0">
                    <a:ln>
                      <a:noFill/>
                    </a:ln>
                    <a:solidFill>
                      <a:srgbClr val="182B47"/>
                    </a:solidFill>
                    <a:effectLst/>
                    <a:uLnTx/>
                    <a:uFillTx/>
                    <a:latin typeface="Calibri"/>
                    <a:ea typeface="+mn-ea"/>
                    <a:cs typeface="+mn-cs"/>
                  </a:rPr>
                  <a:t>La brecha general en CA puede ser cero incluso cuando existen distorsiones de política subyacentes. Las brechas en cuenta corriente reflejan tanto distorsiones de las políticas internas como distorsiones de las políticas de otros países, en particular las de los países grandes que tienen un mayor impacto en el promedio mundial.</a:t>
                </a: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71629" y="692696"/>
                <a:ext cx="10972800" cy="5256584"/>
              </a:xfrm>
              <a:prstGeom prst="rect">
                <a:avLst/>
              </a:prstGeom>
              <a:blipFill>
                <a:blip r:embed="rId2"/>
                <a:stretch>
                  <a:fillRect l="-278" t="-928" r="-222"/>
                </a:stretch>
              </a:blipFill>
            </p:spPr>
            <p:txBody>
              <a:bodyPr/>
              <a:lstStyle/>
              <a:p>
                <a:r>
                  <a:rPr lang="es-MX">
                    <a:noFill/>
                  </a:rPr>
                  <a:t> </a:t>
                </a:r>
              </a:p>
            </p:txBody>
          </p:sp>
        </mc:Fallback>
      </mc:AlternateContent>
      <p:sp>
        <p:nvSpPr>
          <p:cNvPr id="2" name="Abrir llave 1">
            <a:extLst>
              <a:ext uri="{FF2B5EF4-FFF2-40B4-BE49-F238E27FC236}">
                <a16:creationId xmlns:a16="http://schemas.microsoft.com/office/drawing/2014/main" id="{9C60FBBD-8BE1-45B3-AF75-CAFDF153C2A8}"/>
              </a:ext>
            </a:extLst>
          </p:cNvPr>
          <p:cNvSpPr/>
          <p:nvPr/>
        </p:nvSpPr>
        <p:spPr>
          <a:xfrm rot="16200000">
            <a:off x="5802610" y="2006863"/>
            <a:ext cx="72008" cy="396000"/>
          </a:xfrm>
          <a:prstGeom prst="leftBrace">
            <a:avLst>
              <a:gd name="adj1" fmla="val 8333"/>
              <a:gd name="adj2" fmla="val 50003"/>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182B47"/>
              </a:solidFill>
              <a:effectLst/>
              <a:uLnTx/>
              <a:uFillTx/>
              <a:latin typeface="Calibri"/>
              <a:ea typeface="+mn-ea"/>
              <a:cs typeface="+mn-cs"/>
            </a:endParaRPr>
          </a:p>
        </p:txBody>
      </p:sp>
      <p:sp>
        <p:nvSpPr>
          <p:cNvPr id="3" name="CuadroTexto 2">
            <a:extLst>
              <a:ext uri="{FF2B5EF4-FFF2-40B4-BE49-F238E27FC236}">
                <a16:creationId xmlns:a16="http://schemas.microsoft.com/office/drawing/2014/main" id="{3AED265E-75F4-44AE-9540-9E77A105FC4F}"/>
              </a:ext>
            </a:extLst>
          </p:cNvPr>
          <p:cNvSpPr txBox="1"/>
          <p:nvPr/>
        </p:nvSpPr>
        <p:spPr>
          <a:xfrm>
            <a:off x="5266847" y="2215757"/>
            <a:ext cx="1072797" cy="21544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800" b="1" i="1" u="none" strike="noStrike" kern="1200" cap="none" spc="0" normalizeH="0" baseline="0" noProof="0" dirty="0">
                <a:ln>
                  <a:noFill/>
                </a:ln>
                <a:solidFill>
                  <a:srgbClr val="182B47"/>
                </a:solidFill>
                <a:effectLst/>
                <a:uLnTx/>
                <a:uFillTx/>
                <a:latin typeface="Calibri"/>
                <a:ea typeface="+mn-ea"/>
                <a:cs typeface="+mn-cs"/>
              </a:rPr>
              <a:t>Componente</a:t>
            </a:r>
            <a:r>
              <a:rPr kumimoji="0" lang="es-MX" sz="700" b="1" i="1" u="none" strike="noStrike" kern="1200" cap="none" spc="0" normalizeH="0" baseline="0" noProof="0" dirty="0">
                <a:ln>
                  <a:noFill/>
                </a:ln>
                <a:solidFill>
                  <a:srgbClr val="182B47"/>
                </a:solidFill>
                <a:effectLst/>
                <a:uLnTx/>
                <a:uFillTx/>
                <a:latin typeface="Calibri"/>
                <a:ea typeface="+mn-ea"/>
                <a:cs typeface="+mn-cs"/>
              </a:rPr>
              <a:t> </a:t>
            </a:r>
            <a:r>
              <a:rPr kumimoji="0" lang="es-MX" sz="800" b="1" i="1" u="none" strike="noStrike" kern="1200" cap="none" spc="0" normalizeH="0" baseline="0" noProof="0" dirty="0">
                <a:ln>
                  <a:noFill/>
                </a:ln>
                <a:solidFill>
                  <a:srgbClr val="182B47"/>
                </a:solidFill>
                <a:effectLst/>
                <a:uLnTx/>
                <a:uFillTx/>
                <a:latin typeface="Calibri"/>
                <a:ea typeface="+mn-ea"/>
                <a:cs typeface="+mn-cs"/>
              </a:rPr>
              <a:t>cíclico</a:t>
            </a:r>
            <a:endParaRPr kumimoji="0" lang="es-MX" sz="700" b="1" i="1" u="none" strike="noStrike" kern="1200" cap="none" spc="0" normalizeH="0" baseline="0" noProof="0" dirty="0">
              <a:ln>
                <a:noFill/>
              </a:ln>
              <a:solidFill>
                <a:srgbClr val="182B47"/>
              </a:solidFill>
              <a:effectLst/>
              <a:uLnTx/>
              <a:uFillTx/>
              <a:latin typeface="Calibri"/>
              <a:ea typeface="+mn-ea"/>
              <a:cs typeface="+mn-cs"/>
            </a:endParaRPr>
          </a:p>
        </p:txBody>
      </p:sp>
      <p:sp>
        <p:nvSpPr>
          <p:cNvPr id="7" name="Abrir llave 6">
            <a:extLst>
              <a:ext uri="{FF2B5EF4-FFF2-40B4-BE49-F238E27FC236}">
                <a16:creationId xmlns:a16="http://schemas.microsoft.com/office/drawing/2014/main" id="{3FF6DD1D-751A-4F88-9679-88722BF00093}"/>
              </a:ext>
            </a:extLst>
          </p:cNvPr>
          <p:cNvSpPr/>
          <p:nvPr/>
        </p:nvSpPr>
        <p:spPr>
          <a:xfrm rot="16200000">
            <a:off x="5767242" y="3257007"/>
            <a:ext cx="72008" cy="1296000"/>
          </a:xfrm>
          <a:prstGeom prst="leftBrace">
            <a:avLst>
              <a:gd name="adj1" fmla="val 8333"/>
              <a:gd name="adj2" fmla="val 50003"/>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182B47"/>
              </a:solidFill>
              <a:effectLst/>
              <a:uLnTx/>
              <a:uFillTx/>
              <a:latin typeface="Calibri"/>
              <a:ea typeface="+mn-ea"/>
              <a:cs typeface="+mn-cs"/>
            </a:endParaRPr>
          </a:p>
        </p:txBody>
      </p:sp>
      <p:sp>
        <p:nvSpPr>
          <p:cNvPr id="8" name="Abrir llave 7">
            <a:extLst>
              <a:ext uri="{FF2B5EF4-FFF2-40B4-BE49-F238E27FC236}">
                <a16:creationId xmlns:a16="http://schemas.microsoft.com/office/drawing/2014/main" id="{CAD4ABC8-EEF3-4893-9216-CE6F38EB19D9}"/>
              </a:ext>
            </a:extLst>
          </p:cNvPr>
          <p:cNvSpPr/>
          <p:nvPr/>
        </p:nvSpPr>
        <p:spPr>
          <a:xfrm rot="16200000">
            <a:off x="7014056" y="3455011"/>
            <a:ext cx="72000" cy="900000"/>
          </a:xfrm>
          <a:prstGeom prst="leftBrace">
            <a:avLst>
              <a:gd name="adj1" fmla="val 8333"/>
              <a:gd name="adj2" fmla="val 50003"/>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182B47"/>
              </a:solidFill>
              <a:effectLst/>
              <a:uLnTx/>
              <a:uFillTx/>
              <a:latin typeface="Calibri"/>
              <a:ea typeface="+mn-ea"/>
              <a:cs typeface="+mn-cs"/>
            </a:endParaRPr>
          </a:p>
        </p:txBody>
      </p:sp>
      <p:sp>
        <p:nvSpPr>
          <p:cNvPr id="10" name="CuadroTexto 9">
            <a:extLst>
              <a:ext uri="{FF2B5EF4-FFF2-40B4-BE49-F238E27FC236}">
                <a16:creationId xmlns:a16="http://schemas.microsoft.com/office/drawing/2014/main" id="{D3650398-8EB3-4397-A9FF-1C15A97ED918}"/>
              </a:ext>
            </a:extLst>
          </p:cNvPr>
          <p:cNvSpPr txBox="1"/>
          <p:nvPr/>
        </p:nvSpPr>
        <p:spPr>
          <a:xfrm>
            <a:off x="5119169" y="3905006"/>
            <a:ext cx="1368151" cy="21544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800" b="1" i="1" u="none" strike="noStrike" kern="1200" cap="none" spc="0" normalizeH="0" baseline="0" noProof="0" dirty="0">
                <a:ln>
                  <a:noFill/>
                </a:ln>
                <a:solidFill>
                  <a:srgbClr val="182B47"/>
                </a:solidFill>
                <a:effectLst/>
                <a:uLnTx/>
                <a:uFillTx/>
                <a:latin typeface="Calibri"/>
                <a:ea typeface="+mn-ea"/>
                <a:cs typeface="+mn-cs"/>
              </a:rPr>
              <a:t>Norma CA</a:t>
            </a:r>
          </a:p>
        </p:txBody>
      </p:sp>
      <p:sp>
        <p:nvSpPr>
          <p:cNvPr id="11" name="CuadroTexto 10">
            <a:extLst>
              <a:ext uri="{FF2B5EF4-FFF2-40B4-BE49-F238E27FC236}">
                <a16:creationId xmlns:a16="http://schemas.microsoft.com/office/drawing/2014/main" id="{F0D9D5E6-1EC3-41E3-9982-D63299F06782}"/>
              </a:ext>
            </a:extLst>
          </p:cNvPr>
          <p:cNvSpPr txBox="1"/>
          <p:nvPr/>
        </p:nvSpPr>
        <p:spPr>
          <a:xfrm>
            <a:off x="6636132" y="3905006"/>
            <a:ext cx="849512" cy="21544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800" b="1" i="1" u="none" strike="noStrike" kern="1200" cap="none" spc="0" normalizeH="0" baseline="0" noProof="0" dirty="0">
                <a:ln>
                  <a:noFill/>
                </a:ln>
                <a:solidFill>
                  <a:srgbClr val="182B47"/>
                </a:solidFill>
                <a:effectLst/>
                <a:uLnTx/>
                <a:uFillTx/>
                <a:latin typeface="Calibri"/>
                <a:ea typeface="+mn-ea"/>
                <a:cs typeface="+mn-cs"/>
              </a:rPr>
              <a:t>Brecha</a:t>
            </a:r>
            <a:r>
              <a:rPr kumimoji="0" lang="es-MX" sz="700" b="1" i="1" u="none" strike="noStrike" kern="1200" cap="none" spc="0" normalizeH="0" baseline="0" noProof="0" dirty="0">
                <a:ln>
                  <a:noFill/>
                </a:ln>
                <a:solidFill>
                  <a:srgbClr val="182B47"/>
                </a:solidFill>
                <a:effectLst/>
                <a:uLnTx/>
                <a:uFillTx/>
                <a:latin typeface="Calibri"/>
                <a:ea typeface="+mn-ea"/>
                <a:cs typeface="+mn-cs"/>
              </a:rPr>
              <a:t> </a:t>
            </a:r>
            <a:r>
              <a:rPr kumimoji="0" lang="es-MX" sz="800" b="1" i="1" u="none" strike="noStrike" kern="1200" cap="none" spc="0" normalizeH="0" baseline="0" noProof="0" dirty="0">
                <a:ln>
                  <a:noFill/>
                </a:ln>
                <a:solidFill>
                  <a:srgbClr val="182B47"/>
                </a:solidFill>
                <a:effectLst/>
                <a:uLnTx/>
                <a:uFillTx/>
                <a:latin typeface="Calibri"/>
                <a:ea typeface="+mn-ea"/>
                <a:cs typeface="+mn-cs"/>
              </a:rPr>
              <a:t>política</a:t>
            </a:r>
            <a:endParaRPr kumimoji="0" lang="es-MX" sz="700" b="1" i="1" u="none" strike="noStrike" kern="1200" cap="none" spc="0" normalizeH="0" baseline="0" noProof="0" dirty="0">
              <a:ln>
                <a:noFill/>
              </a:ln>
              <a:solidFill>
                <a:srgbClr val="182B47"/>
              </a:solidFill>
              <a:effectLst/>
              <a:uLnTx/>
              <a:uFillTx/>
              <a:latin typeface="Calibri"/>
              <a:ea typeface="+mn-ea"/>
              <a:cs typeface="+mn-cs"/>
            </a:endParaRPr>
          </a:p>
        </p:txBody>
      </p:sp>
      <p:sp>
        <p:nvSpPr>
          <p:cNvPr id="12" name="CuadroTexto 11">
            <a:extLst>
              <a:ext uri="{FF2B5EF4-FFF2-40B4-BE49-F238E27FC236}">
                <a16:creationId xmlns:a16="http://schemas.microsoft.com/office/drawing/2014/main" id="{6D7B727C-D75F-4295-9446-EBAE1A60811A}"/>
              </a:ext>
            </a:extLst>
          </p:cNvPr>
          <p:cNvSpPr txBox="1"/>
          <p:nvPr/>
        </p:nvSpPr>
        <p:spPr>
          <a:xfrm>
            <a:off x="297389" y="5990324"/>
            <a:ext cx="11521280" cy="230832"/>
          </a:xfrm>
          <a:prstGeom prst="rect">
            <a:avLst/>
          </a:prstGeom>
          <a:noFill/>
        </p:spPr>
        <p:txBody>
          <a:bodyPr wrap="square" rtlCol="0">
            <a:spAutoFit/>
          </a:bodyPr>
          <a:lstStyle/>
          <a:p>
            <a:r>
              <a:rPr lang="es-MX" sz="900" dirty="0"/>
              <a:t>2/ Para los detalles de los puntos de referencia consultar el Anexo I. </a:t>
            </a:r>
          </a:p>
        </p:txBody>
      </p:sp>
    </p:spTree>
    <p:extLst>
      <p:ext uri="{BB962C8B-B14F-4D97-AF65-F5344CB8AC3E}">
        <p14:creationId xmlns:p14="http://schemas.microsoft.com/office/powerpoint/2010/main" val="673366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983432" y="191613"/>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2800" dirty="0">
                <a:latin typeface="+mn-lt"/>
              </a:rPr>
              <a:t>Guía de muestreo de encuestas en base a metodologías de INEGI</a:t>
            </a:r>
          </a:p>
          <a:p>
            <a:endParaRPr lang="es-MX" dirty="0"/>
          </a:p>
        </p:txBody>
      </p:sp>
      <p:sp>
        <p:nvSpPr>
          <p:cNvPr id="10" name="Marcador de contenido 2">
            <a:extLst>
              <a:ext uri="{FF2B5EF4-FFF2-40B4-BE49-F238E27FC236}">
                <a16:creationId xmlns:a16="http://schemas.microsoft.com/office/drawing/2014/main" id="{100C602B-7DE6-4FED-8058-2CF838127B09}"/>
              </a:ext>
            </a:extLst>
          </p:cNvPr>
          <p:cNvSpPr txBox="1">
            <a:spLocks/>
          </p:cNvSpPr>
          <p:nvPr/>
        </p:nvSpPr>
        <p:spPr>
          <a:xfrm>
            <a:off x="119336" y="908720"/>
            <a:ext cx="11836896" cy="4767403"/>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2600" b="1" dirty="0">
                <a:solidFill>
                  <a:srgbClr val="182B47"/>
                </a:solidFill>
                <a:effectLst>
                  <a:outerShdw blurRad="38100" dist="38100" dir="2700000" algn="tl">
                    <a:srgbClr val="000000">
                      <a:alpha val="43137"/>
                    </a:srgbClr>
                  </a:outerShdw>
                </a:effectLst>
              </a:rPr>
              <a:t>Introducción:</a:t>
            </a:r>
          </a:p>
          <a:p>
            <a:pPr algn="just">
              <a:buClr>
                <a:srgbClr val="182B47"/>
              </a:buClr>
            </a:pPr>
            <a:endParaRPr lang="es-MX" sz="1900" b="1" dirty="0">
              <a:solidFill>
                <a:srgbClr val="182B47"/>
              </a:solidFill>
            </a:endParaRPr>
          </a:p>
          <a:p>
            <a:pPr marL="742950" lvl="1" indent="-285750" algn="just">
              <a:buClr>
                <a:srgbClr val="182B47"/>
              </a:buClr>
              <a:buSzPct val="100000"/>
              <a:buFont typeface="Wingdings" panose="05000000000000000000" pitchFamily="2" charset="2"/>
              <a:buChar char="§"/>
            </a:pPr>
            <a:r>
              <a:rPr lang="es-MX" sz="1700" b="1" dirty="0">
                <a:solidFill>
                  <a:srgbClr val="182B47"/>
                </a:solidFill>
              </a:rPr>
              <a:t>Para poder realizar un muestreo de encuestas se debe tener en cuenta los siguientes factores:</a:t>
            </a:r>
          </a:p>
          <a:p>
            <a:pPr lvl="1" algn="just">
              <a:buClr>
                <a:srgbClr val="182B47"/>
              </a:buClr>
              <a:buSzPct val="100000"/>
            </a:pPr>
            <a:endParaRPr lang="es-MX" sz="1700" dirty="0">
              <a:solidFill>
                <a:srgbClr val="182B47"/>
              </a:solidFill>
            </a:endParaRPr>
          </a:p>
          <a:p>
            <a:pPr marL="857250" lvl="1" indent="-400050" algn="just">
              <a:buClr>
                <a:srgbClr val="182B47"/>
              </a:buClr>
              <a:buSzPct val="100000"/>
              <a:buFont typeface="+mj-lt"/>
              <a:buAutoNum type="romanUcPeriod"/>
            </a:pPr>
            <a:r>
              <a:rPr lang="es-MX" sz="1700" i="1" dirty="0">
                <a:solidFill>
                  <a:srgbClr val="182B47"/>
                </a:solidFill>
              </a:rPr>
              <a:t>Tamaño de la muestra</a:t>
            </a:r>
          </a:p>
          <a:p>
            <a:pPr marL="857250" lvl="1" indent="-400050" algn="just">
              <a:buClr>
                <a:srgbClr val="182B47"/>
              </a:buClr>
              <a:buSzPct val="100000"/>
              <a:buFont typeface="+mj-lt"/>
              <a:buAutoNum type="romanUcPeriod"/>
            </a:pPr>
            <a:r>
              <a:rPr lang="es-MX" sz="1700" i="1" dirty="0">
                <a:solidFill>
                  <a:srgbClr val="182B47"/>
                </a:solidFill>
              </a:rPr>
              <a:t>Procedimiento de selección de unidades</a:t>
            </a:r>
          </a:p>
          <a:p>
            <a:pPr marL="857250" lvl="1" indent="-400050" algn="just">
              <a:buClr>
                <a:srgbClr val="182B47"/>
              </a:buClr>
              <a:buSzPct val="100000"/>
              <a:buFont typeface="+mj-lt"/>
              <a:buAutoNum type="romanUcPeriod"/>
            </a:pPr>
            <a:r>
              <a:rPr lang="es-MX" sz="1700" i="1" dirty="0">
                <a:solidFill>
                  <a:srgbClr val="182B47"/>
                </a:solidFill>
              </a:rPr>
              <a:t>Distribución de la muestra</a:t>
            </a:r>
          </a:p>
          <a:p>
            <a:pPr marL="857250" lvl="1" indent="-400050" algn="just">
              <a:buClr>
                <a:srgbClr val="182B47"/>
              </a:buClr>
              <a:buSzPct val="100000"/>
              <a:buFont typeface="+mj-lt"/>
              <a:buAutoNum type="romanUcPeriod"/>
            </a:pPr>
            <a:r>
              <a:rPr lang="es-MX" sz="1700" i="1" dirty="0">
                <a:solidFill>
                  <a:srgbClr val="182B47"/>
                </a:solidFill>
              </a:rPr>
              <a:t>Determinación de ponderadores y estimadores requeridos para la generación de resultados (solo en el muestreo probabilístico).</a:t>
            </a:r>
          </a:p>
          <a:p>
            <a:pPr lvl="1" algn="just">
              <a:buClr>
                <a:srgbClr val="182B47"/>
              </a:buClr>
              <a:buSzPct val="100000"/>
            </a:pPr>
            <a:endParaRPr lang="es-MX" sz="1700" b="1" dirty="0">
              <a:solidFill>
                <a:srgbClr val="182B47"/>
              </a:solidFill>
            </a:endParaRPr>
          </a:p>
          <a:p>
            <a:pPr lvl="1" algn="just">
              <a:buClr>
                <a:srgbClr val="182B47"/>
              </a:buClr>
              <a:buSzPct val="100000"/>
            </a:pPr>
            <a:r>
              <a:rPr lang="es-MX" sz="1700" b="1" dirty="0">
                <a:solidFill>
                  <a:srgbClr val="182B47"/>
                </a:solidFill>
              </a:rPr>
              <a:t>A su vez para estimar el tamaño de muestra, se deben tener en cuenta :</a:t>
            </a:r>
          </a:p>
          <a:p>
            <a:pPr marL="742950" lvl="1" indent="-285750" algn="just">
              <a:buClr>
                <a:srgbClr val="182B47"/>
              </a:buClr>
              <a:buSzPct val="100000"/>
              <a:buFont typeface="Arial" panose="020B0604020202020204" pitchFamily="34" charset="0"/>
              <a:buChar char="•"/>
            </a:pPr>
            <a:endParaRPr lang="es-MX" sz="1700" b="1" dirty="0">
              <a:solidFill>
                <a:srgbClr val="182B47"/>
              </a:solidFill>
              <a:effectLst>
                <a:outerShdw blurRad="38100" dist="38100" dir="2700000" algn="tl">
                  <a:srgbClr val="000000">
                    <a:alpha val="43137"/>
                  </a:srgbClr>
                </a:outerShdw>
              </a:effectLst>
            </a:endParaRPr>
          </a:p>
          <a:p>
            <a:pPr marL="742950" lvl="1" indent="-285750" algn="just">
              <a:buClr>
                <a:srgbClr val="182B47"/>
              </a:buClr>
              <a:buSzPct val="100000"/>
              <a:buFont typeface="Arial" panose="020B0604020202020204" pitchFamily="34" charset="0"/>
              <a:buChar char="•"/>
            </a:pPr>
            <a:r>
              <a:rPr lang="es-MX" sz="1700" i="1" dirty="0">
                <a:solidFill>
                  <a:srgbClr val="182B47"/>
                </a:solidFill>
              </a:rPr>
              <a:t>Diseño Conceptual</a:t>
            </a:r>
          </a:p>
          <a:p>
            <a:pPr marL="742950" lvl="1" indent="-285750" algn="just">
              <a:buClr>
                <a:srgbClr val="182B47"/>
              </a:buClr>
              <a:buSzPct val="100000"/>
              <a:buFont typeface="Arial" panose="020B0604020202020204" pitchFamily="34" charset="0"/>
              <a:buChar char="•"/>
            </a:pPr>
            <a:endParaRPr lang="es-MX" sz="1700" i="1" dirty="0">
              <a:solidFill>
                <a:srgbClr val="182B47"/>
              </a:solidFill>
            </a:endParaRPr>
          </a:p>
          <a:p>
            <a:pPr marL="742950" lvl="1" indent="-285750" algn="just">
              <a:buClr>
                <a:srgbClr val="182B47"/>
              </a:buClr>
              <a:buSzPct val="100000"/>
              <a:buFont typeface="Arial" panose="020B0604020202020204" pitchFamily="34" charset="0"/>
              <a:buChar char="•"/>
            </a:pPr>
            <a:r>
              <a:rPr lang="es-MX" sz="1700" i="1" dirty="0">
                <a:solidFill>
                  <a:srgbClr val="182B47"/>
                </a:solidFill>
              </a:rPr>
              <a:t>Determinar la población objeto de estudio</a:t>
            </a:r>
          </a:p>
          <a:p>
            <a:pPr marL="742950" lvl="1" indent="-285750" algn="just">
              <a:buClr>
                <a:srgbClr val="182B47"/>
              </a:buClr>
              <a:buSzPct val="100000"/>
              <a:buFont typeface="Arial" panose="020B0604020202020204" pitchFamily="34" charset="0"/>
              <a:buChar char="•"/>
            </a:pPr>
            <a:endParaRPr lang="es-MX" sz="1700" i="1" dirty="0">
              <a:solidFill>
                <a:srgbClr val="182B47"/>
              </a:solidFill>
            </a:endParaRPr>
          </a:p>
          <a:p>
            <a:pPr marL="742950" lvl="1" indent="-285750" algn="just">
              <a:buClr>
                <a:srgbClr val="182B47"/>
              </a:buClr>
              <a:buSzPct val="100000"/>
              <a:buFont typeface="Arial" panose="020B0604020202020204" pitchFamily="34" charset="0"/>
              <a:buChar char="•"/>
            </a:pPr>
            <a:r>
              <a:rPr lang="es-MX" sz="1700" i="1" dirty="0">
                <a:solidFill>
                  <a:srgbClr val="182B47"/>
                </a:solidFill>
              </a:rPr>
              <a:t>Marco muestral</a:t>
            </a:r>
          </a:p>
          <a:p>
            <a:pPr marL="742950" lvl="1" indent="-285750" algn="just">
              <a:buClr>
                <a:srgbClr val="182B47"/>
              </a:buClr>
              <a:buSzPct val="100000"/>
              <a:buFont typeface="Arial" panose="020B0604020202020204" pitchFamily="34" charset="0"/>
              <a:buChar char="•"/>
            </a:pPr>
            <a:endParaRPr lang="es-MX" sz="1700" i="1" dirty="0">
              <a:solidFill>
                <a:srgbClr val="182B47"/>
              </a:solidFill>
            </a:endParaRPr>
          </a:p>
          <a:p>
            <a:pPr marL="742950" lvl="1" indent="-285750" algn="just">
              <a:buClr>
                <a:srgbClr val="182B47"/>
              </a:buClr>
              <a:buSzPct val="100000"/>
              <a:buFont typeface="Arial" panose="020B0604020202020204" pitchFamily="34" charset="0"/>
              <a:buChar char="•"/>
            </a:pPr>
            <a:r>
              <a:rPr lang="es-MX" sz="1700" i="1" dirty="0">
                <a:solidFill>
                  <a:srgbClr val="182B47"/>
                </a:solidFill>
              </a:rPr>
              <a:t>Tipo de muestreo</a:t>
            </a:r>
          </a:p>
          <a:p>
            <a:pPr marL="857250" lvl="1" indent="-400050" algn="just">
              <a:buClr>
                <a:srgbClr val="182B47"/>
              </a:buClr>
              <a:buSzPct val="100000"/>
              <a:buFont typeface="+mj-lt"/>
              <a:buAutoNum type="romanUcPeriod"/>
            </a:pPr>
            <a:endParaRPr lang="es-MX" sz="1700" dirty="0">
              <a:solidFill>
                <a:srgbClr val="182B47"/>
              </a:solidFill>
            </a:endParaRPr>
          </a:p>
          <a:p>
            <a:pPr marL="742950" lvl="1" indent="-285750" algn="just">
              <a:buClr>
                <a:srgbClr val="182B47"/>
              </a:buClr>
              <a:buSzPct val="100000"/>
              <a:buFont typeface="Wingdings" panose="05000000000000000000" pitchFamily="2" charset="2"/>
              <a:buChar char="§"/>
            </a:pPr>
            <a:endParaRPr lang="es-MX" sz="1700" dirty="0">
              <a:solidFill>
                <a:srgbClr val="182B47"/>
              </a:solidFill>
            </a:endParaRPr>
          </a:p>
          <a:p>
            <a:pPr marL="742950" lvl="1" indent="-285750" algn="just">
              <a:buClr>
                <a:srgbClr val="182B47"/>
              </a:buClr>
              <a:buSzPct val="100000"/>
              <a:buFont typeface="Wingdings" panose="05000000000000000000" pitchFamily="2" charset="2"/>
              <a:buChar char="§"/>
            </a:pPr>
            <a:endParaRPr lang="es-MX" sz="1700" dirty="0">
              <a:solidFill>
                <a:srgbClr val="182B47"/>
              </a:solidFill>
            </a:endParaRPr>
          </a:p>
          <a:p>
            <a:pPr marL="742950" lvl="1" indent="-285750" algn="just">
              <a:buClr>
                <a:srgbClr val="182B47"/>
              </a:buClr>
              <a:buSzPct val="60000"/>
              <a:buFont typeface="Wingdings" panose="05000000000000000000" pitchFamily="2" charset="2"/>
              <a:buChar char="§"/>
            </a:pPr>
            <a:endParaRPr lang="es-MX" sz="1700" dirty="0">
              <a:solidFill>
                <a:srgbClr val="182B47"/>
              </a:solidFill>
            </a:endParaRPr>
          </a:p>
          <a:p>
            <a:pPr algn="just">
              <a:buClr>
                <a:srgbClr val="182B47"/>
              </a:buClr>
            </a:pPr>
            <a:endParaRPr lang="es-MX" sz="1750" dirty="0">
              <a:solidFill>
                <a:srgbClr val="182B47"/>
              </a:solidFill>
            </a:endParaRPr>
          </a:p>
          <a:p>
            <a:pPr algn="just">
              <a:buClr>
                <a:srgbClr val="182B47"/>
              </a:buClr>
            </a:pPr>
            <a:endParaRPr lang="es-MX" sz="1750" dirty="0">
              <a:solidFill>
                <a:srgbClr val="182B47"/>
              </a:solidFill>
            </a:endParaRPr>
          </a:p>
        </p:txBody>
      </p:sp>
      <p:sp>
        <p:nvSpPr>
          <p:cNvPr id="7" name="Marcador de contenido 2">
            <a:extLst>
              <a:ext uri="{FF2B5EF4-FFF2-40B4-BE49-F238E27FC236}">
                <a16:creationId xmlns:a16="http://schemas.microsoft.com/office/drawing/2014/main" id="{A66E3369-1C1D-4794-9419-7A0153300629}"/>
              </a:ext>
            </a:extLst>
          </p:cNvPr>
          <p:cNvSpPr txBox="1">
            <a:spLocks/>
          </p:cNvSpPr>
          <p:nvPr/>
        </p:nvSpPr>
        <p:spPr>
          <a:xfrm>
            <a:off x="6384032" y="4169501"/>
            <a:ext cx="4924128" cy="1779779"/>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50" dirty="0">
              <a:solidFill>
                <a:srgbClr val="182B47"/>
              </a:solidFill>
            </a:endParaRPr>
          </a:p>
        </p:txBody>
      </p:sp>
      <p:sp>
        <p:nvSpPr>
          <p:cNvPr id="9" name="Marcador de contenido 2">
            <a:extLst>
              <a:ext uri="{FF2B5EF4-FFF2-40B4-BE49-F238E27FC236}">
                <a16:creationId xmlns:a16="http://schemas.microsoft.com/office/drawing/2014/main" id="{32A21F34-3740-42FD-B082-4EFC0E9ECF7B}"/>
              </a:ext>
            </a:extLst>
          </p:cNvPr>
          <p:cNvSpPr txBox="1">
            <a:spLocks/>
          </p:cNvSpPr>
          <p:nvPr/>
        </p:nvSpPr>
        <p:spPr>
          <a:xfrm>
            <a:off x="7644172" y="3837320"/>
            <a:ext cx="3988024" cy="197538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900" b="1" dirty="0">
                <a:solidFill>
                  <a:srgbClr val="182B47"/>
                </a:solidFill>
              </a:rPr>
              <a:t>Tiene importante relevancia: </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Si se dispone del marco muestral de inicio del estudio, si este es parcial o debe actualizarse y si existe un marco muestral o debe construirse.</a:t>
            </a:r>
            <a:endParaRPr lang="es-MX" sz="1750" dirty="0">
              <a:solidFill>
                <a:srgbClr val="182B47"/>
              </a:solidFill>
            </a:endParaRPr>
          </a:p>
        </p:txBody>
      </p:sp>
    </p:spTree>
    <p:extLst>
      <p:ext uri="{BB962C8B-B14F-4D97-AF65-F5344CB8AC3E}">
        <p14:creationId xmlns:p14="http://schemas.microsoft.com/office/powerpoint/2010/main" val="2900611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74CB6CFC-4487-4BB5-A4CB-B5CC55DCF649}"/>
              </a:ext>
            </a:extLst>
          </p:cNvPr>
          <p:cNvSpPr>
            <a:spLocks noGrp="1"/>
          </p:cNvSpPr>
          <p:nvPr>
            <p:ph type="ftr" sz="quarter" idx="11"/>
          </p:nvPr>
        </p:nvSpPr>
        <p:spPr>
          <a:xfrm>
            <a:off x="-13792" y="6492875"/>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dirty="0">
              <a:solidFill>
                <a:srgbClr val="FFFFFF">
                  <a:lumMod val="85000"/>
                </a:srgbClr>
              </a:solidFill>
            </a:endParaRPr>
          </a:p>
          <a:p>
            <a:endParaRPr lang="es-MX" sz="900" dirty="0">
              <a:solidFill>
                <a:srgbClr val="000000"/>
              </a:solidFill>
            </a:endParaRPr>
          </a:p>
        </p:txBody>
      </p:sp>
      <p:sp>
        <p:nvSpPr>
          <p:cNvPr id="6" name="Título 5">
            <a:extLst>
              <a:ext uri="{FF2B5EF4-FFF2-40B4-BE49-F238E27FC236}">
                <a16:creationId xmlns:a16="http://schemas.microsoft.com/office/drawing/2014/main" id="{CB3523A6-2AB2-4CD8-9AEB-F8E8D0C6D1E4}"/>
              </a:ext>
            </a:extLst>
          </p:cNvPr>
          <p:cNvSpPr>
            <a:spLocks noGrp="1"/>
          </p:cNvSpPr>
          <p:nvPr>
            <p:ph type="title"/>
          </p:nvPr>
        </p:nvSpPr>
        <p:spPr/>
        <p:txBody>
          <a:bodyPr/>
          <a:lstStyle/>
          <a:p>
            <a:r>
              <a:rPr lang="es-MX" dirty="0"/>
              <a:t>Referencias:</a:t>
            </a:r>
          </a:p>
        </p:txBody>
      </p:sp>
      <p:sp>
        <p:nvSpPr>
          <p:cNvPr id="7" name="Rectangle 1">
            <a:extLst>
              <a:ext uri="{FF2B5EF4-FFF2-40B4-BE49-F238E27FC236}">
                <a16:creationId xmlns:a16="http://schemas.microsoft.com/office/drawing/2014/main" id="{A0512CEB-A3B5-47EC-A7D2-949B9CAB590B}"/>
              </a:ext>
            </a:extLst>
          </p:cNvPr>
          <p:cNvSpPr>
            <a:spLocks noGrp="1" noChangeArrowheads="1"/>
          </p:cNvSpPr>
          <p:nvPr>
            <p:ph idx="1"/>
          </p:nvPr>
        </p:nvSpPr>
        <p:spPr bwMode="auto">
          <a:xfrm>
            <a:off x="595808" y="1052736"/>
            <a:ext cx="10404451" cy="486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50000"/>
              </a:lnSpc>
              <a:buClrTx/>
              <a:buSzTx/>
              <a:buNone/>
            </a:pPr>
            <a:r>
              <a:rPr kumimoji="0" lang="es-MX" altLang="es-MX" sz="1200" b="0" i="0" u="none" strike="noStrike" cap="none" normalizeH="0" baseline="0" dirty="0" bmk="_Toc193710217">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Bibliograf</a:t>
            </a:r>
            <a:r>
              <a:rPr kumimoji="0" lang="es-MX" altLang="es-MX" sz="1200" b="0" i="0" u="none" strike="noStrike" cap="none" normalizeH="0" baseline="0" dirty="0" bmk="_Toc193710217">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í</a:t>
            </a:r>
            <a:r>
              <a:rPr kumimoji="0" lang="es-MX" altLang="es-MX" sz="1200" b="0" i="0" u="none" strike="noStrike" cap="none" normalizeH="0" baseline="0" dirty="0" bmk="_Toc193710217">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a:</a:t>
            </a:r>
            <a:endParaRPr kumimoji="0" lang="es-MX" altLang="es-MX" sz="16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50000"/>
              </a:lnSpc>
              <a:buClrTx/>
              <a:buSzTx/>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Arra</a:t>
            </a:r>
            <a:r>
              <a:rPr kumimoji="0" lang="es-MX" altLang="es-MX" sz="1200" b="0" i="0"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ñ</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 E., &amp; Miguel, F. (2015). </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Tipo de Cambio Real: Revisi</a:t>
            </a:r>
            <a:r>
              <a:rPr kumimoji="0" lang="es-MX" altLang="es-MX" sz="1200" b="0" i="1"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ó</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n Internacional.</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Chile: Banco Central de Chile.</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Banco de Pagos Internacionales. (2006).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The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new BIS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effective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exchange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rate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indices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BPI.</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Bank, </a:t>
            </a: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European</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Central. (s.f.). </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ECB/</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Eurosystem</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policy</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and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exchange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rates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ECB.</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Catão</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L. (2007). </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El porqu</a:t>
            </a:r>
            <a:r>
              <a:rPr kumimoji="0" lang="es-MX" altLang="es-MX" sz="1200" b="0" i="1"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del tipo de cambio real .</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Fondo Monetario Internacional .</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Durand, M. (1986).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Method</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of</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calculating</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Effective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Exchange Rates and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Indicators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od</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competitiveness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OECD.</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Hinkle</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L. E., &amp; Montiel, P. J. (2001). </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Exchange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Rate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Misalignment</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concepts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and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measurement</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for</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developing</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countries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Oxford </a:t>
            </a: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University</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Press</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World</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Bank.</a:t>
            </a:r>
            <a:endParaRPr kumimoji="0" lang="es-MX" altLang="es-MX" sz="800" b="0" i="0" u="none" strike="noStrike" cap="none" normalizeH="0" baseline="0" dirty="0">
              <a:ln>
                <a:noFill/>
              </a:ln>
              <a:solidFill>
                <a:schemeClr val="tx1">
                  <a:lumMod val="90000"/>
                  <a:lumOff val="10000"/>
                </a:schemeClr>
              </a:solidFill>
              <a:effectLst/>
            </a:endParaRPr>
          </a:p>
          <a:p>
            <a:pPr marL="0" indent="0">
              <a:lnSpc>
                <a:spcPct val="150000"/>
              </a:lnSpc>
              <a:buClrTx/>
              <a:buSzTx/>
              <a:buNone/>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Links:</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77acd24c-7053-c835-5315-3db9d33cc710</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The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new BIS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effective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exchange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rate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indices</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 BIS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Quarterly</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Review</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part</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5, March 2006</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Title</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Vuelta a lo Esencial - El porqu</a:t>
            </a:r>
            <a:r>
              <a:rPr kumimoji="0" lang="es-MX" altLang="es-MX"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5"/>
              </a:rPr>
              <a:t>é</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del tipo de cambio real - Luis A.V.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Catão</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 Finanzas y Desarrollo - Septiembre de 2007</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Method</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of</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Calculating</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Effective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Exchange Rates and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Indicators</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of</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Competitiveness</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 OECD</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World</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 Bank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Document</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8"/>
              </a:rPr>
              <a:t>Ley Monetaria de los Estados Unidos Mexicanos</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9"/>
              </a:rPr>
              <a:t>{C260B142-835E-2F6B-D7BD-3C9E182BB8B9}.pdf</a:t>
            </a:r>
            <a:endParaRPr kumimoji="0" lang="es-MX" altLang="es-MX"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8240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128DC6A7-2A74-4E69-8AC5-20203DBDA6B3}"/>
              </a:ext>
            </a:extLst>
          </p:cNvPr>
          <p:cNvSpPr txBox="1">
            <a:spLocks/>
          </p:cNvSpPr>
          <p:nvPr/>
        </p:nvSpPr>
        <p:spPr>
          <a:xfrm>
            <a:off x="263352" y="109487"/>
            <a:ext cx="12058872"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3000" dirty="0">
                <a:latin typeface="+mn-lt"/>
              </a:rPr>
              <a:t>Aspectos condicionantes que influyen en la decisión sobre el esquema de muestreo.</a:t>
            </a:r>
            <a:endParaRPr lang="es-MX" sz="3000" dirty="0"/>
          </a:p>
        </p:txBody>
      </p:sp>
      <p:sp>
        <p:nvSpPr>
          <p:cNvPr id="15" name="Marcador de pie de página 2">
            <a:extLst>
              <a:ext uri="{FF2B5EF4-FFF2-40B4-BE49-F238E27FC236}">
                <a16:creationId xmlns:a16="http://schemas.microsoft.com/office/drawing/2014/main" id="{DB93D713-CA9A-49D7-8A79-EDC7CFB43F94}"/>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9" name="Marcador de contenido 2">
            <a:extLst>
              <a:ext uri="{FF2B5EF4-FFF2-40B4-BE49-F238E27FC236}">
                <a16:creationId xmlns:a16="http://schemas.microsoft.com/office/drawing/2014/main" id="{BF955AD4-DF2C-4433-9CE4-4A68A27BFF7E}"/>
              </a:ext>
            </a:extLst>
          </p:cNvPr>
          <p:cNvSpPr txBox="1">
            <a:spLocks/>
          </p:cNvSpPr>
          <p:nvPr/>
        </p:nvSpPr>
        <p:spPr>
          <a:xfrm>
            <a:off x="407368" y="1186486"/>
            <a:ext cx="10972800" cy="4958397"/>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900" b="1" dirty="0">
                <a:solidFill>
                  <a:srgbClr val="182B47"/>
                </a:solidFill>
              </a:rPr>
              <a:t>Diseño de Muestra : </a:t>
            </a:r>
            <a:r>
              <a:rPr lang="es-MX" sz="2000" dirty="0">
                <a:solidFill>
                  <a:srgbClr val="182B47"/>
                </a:solidFill>
              </a:rPr>
              <a:t>unidad de muestreo.</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Fase de documentación de las necesidades : </a:t>
            </a:r>
            <a:r>
              <a:rPr lang="es-MX" sz="1900" dirty="0">
                <a:solidFill>
                  <a:srgbClr val="182B47"/>
                </a:solidFill>
              </a:rPr>
              <a:t>temática de la información a generar, población objeto de estudio, dominios de estudio, cobertura y desglose geográfico, referencia temporal, periodicidad de captación de datos.</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Disponibilidad o estructura de marco de muestreo : </a:t>
            </a:r>
            <a:r>
              <a:rPr lang="es-MX" sz="1900" dirty="0">
                <a:solidFill>
                  <a:srgbClr val="182B47"/>
                </a:solidFill>
              </a:rPr>
              <a:t>disponer o no de un marco muestral, o si las unidades muestrales son desiguales.</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Disponibilidad de los recursos: </a:t>
            </a:r>
            <a:r>
              <a:rPr lang="es-MX" sz="1900" dirty="0">
                <a:solidFill>
                  <a:srgbClr val="182B47"/>
                </a:solidFill>
              </a:rPr>
              <a:t>dificultad de obtener buena precisión con presupuesto ajustado y duración del evento, el no probabilístico es menos costoso, pero es menos preciso, mientras el probabilístico es mas caro pero tiene mayor precisión.</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Diseño conceptual cantidad de variables de estudio : </a:t>
            </a:r>
            <a:r>
              <a:rPr lang="es-MX" sz="1900" dirty="0">
                <a:solidFill>
                  <a:srgbClr val="182B47"/>
                </a:solidFill>
              </a:rPr>
              <a:t>Cantidad de variables de estudio, frecuencia de la característica con la que se presenta el fenómeno en la población de estudio, cobertura de valores.</a:t>
            </a:r>
            <a:endParaRPr lang="es-MX" sz="1900" b="1" dirty="0">
              <a:solidFill>
                <a:srgbClr val="182B47"/>
              </a:solidFill>
            </a:endParaRPr>
          </a:p>
          <a:p>
            <a:pPr algn="just">
              <a:buClr>
                <a:srgbClr val="182B47"/>
              </a:buClr>
            </a:pPr>
            <a:endParaRPr lang="es-MX" sz="1750" dirty="0">
              <a:solidFill>
                <a:srgbClr val="182B47"/>
              </a:solidFill>
            </a:endParaRPr>
          </a:p>
        </p:txBody>
      </p:sp>
    </p:spTree>
    <p:extLst>
      <p:ext uri="{BB962C8B-B14F-4D97-AF65-F5344CB8AC3E}">
        <p14:creationId xmlns:p14="http://schemas.microsoft.com/office/powerpoint/2010/main" val="405529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128DC6A7-2A74-4E69-8AC5-20203DBDA6B3}"/>
              </a:ext>
            </a:extLst>
          </p:cNvPr>
          <p:cNvSpPr txBox="1">
            <a:spLocks/>
          </p:cNvSpPr>
          <p:nvPr/>
        </p:nvSpPr>
        <p:spPr>
          <a:xfrm>
            <a:off x="3182533" y="-144652"/>
            <a:ext cx="6408712"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3000" dirty="0">
                <a:latin typeface="+mn-lt"/>
              </a:rPr>
              <a:t>Elementos del marco de muestreo.</a:t>
            </a:r>
            <a:endParaRPr lang="es-MX" sz="3000" dirty="0"/>
          </a:p>
        </p:txBody>
      </p:sp>
      <p:sp>
        <p:nvSpPr>
          <p:cNvPr id="15" name="Marcador de pie de página 2">
            <a:extLst>
              <a:ext uri="{FF2B5EF4-FFF2-40B4-BE49-F238E27FC236}">
                <a16:creationId xmlns:a16="http://schemas.microsoft.com/office/drawing/2014/main" id="{DB93D713-CA9A-49D7-8A79-EDC7CFB43F94}"/>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mc:AlternateContent xmlns:mc="http://schemas.openxmlformats.org/markup-compatibility/2006" xmlns:a14="http://schemas.microsoft.com/office/drawing/2010/main">
        <mc:Choice Requires="a14">
          <p:sp>
            <p:nvSpPr>
              <p:cNvPr id="19" name="Marcador de contenido 2">
                <a:extLst>
                  <a:ext uri="{FF2B5EF4-FFF2-40B4-BE49-F238E27FC236}">
                    <a16:creationId xmlns:a16="http://schemas.microsoft.com/office/drawing/2014/main" id="{BF955AD4-DF2C-4433-9CE4-4A68A27BFF7E}"/>
                  </a:ext>
                </a:extLst>
              </p:cNvPr>
              <p:cNvSpPr txBox="1">
                <a:spLocks/>
              </p:cNvSpPr>
              <p:nvPr/>
            </p:nvSpPr>
            <p:spPr>
              <a:xfrm>
                <a:off x="7248128" y="1052736"/>
                <a:ext cx="4464496" cy="4248472"/>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900" b="1" dirty="0">
                    <a:solidFill>
                      <a:srgbClr val="182B47"/>
                    </a:solidFill>
                  </a:rPr>
                  <a:t>M: </a:t>
                </a:r>
                <a:r>
                  <a:rPr lang="es-MX" sz="2000" dirty="0">
                    <a:solidFill>
                      <a:srgbClr val="182B47"/>
                    </a:solidFill>
                  </a:rPr>
                  <a:t>unión de todos los elementos de la población de estudio, universo de la muestra.</a:t>
                </a:r>
              </a:p>
              <a:p>
                <a:pPr algn="just">
                  <a:buClr>
                    <a:srgbClr val="182B47"/>
                  </a:buClr>
                </a:pPr>
                <a:endParaRPr lang="es-MX" sz="1900" b="1" dirty="0">
                  <a:solidFill>
                    <a:srgbClr val="182B47"/>
                  </a:solidFill>
                </a:endParaRPr>
              </a:p>
              <a:p>
                <a:pPr algn="just">
                  <a:buClr>
                    <a:srgbClr val="182B47"/>
                  </a:buClr>
                </a:pPr>
                <a:r>
                  <a:rPr lang="es-MX" sz="1900" dirty="0">
                    <a:solidFill>
                      <a:srgbClr val="182B47"/>
                    </a:solidFill>
                  </a:rPr>
                  <a:t>La unión de las poblaciones U y U</a:t>
                </a:r>
                <a:r>
                  <a:rPr lang="es-MX" sz="1300" dirty="0">
                    <a:solidFill>
                      <a:srgbClr val="182B47"/>
                    </a:solidFill>
                  </a:rPr>
                  <a:t>M</a:t>
                </a:r>
                <a:r>
                  <a:rPr lang="es-MX" sz="1900" dirty="0">
                    <a:solidFill>
                      <a:srgbClr val="182B47"/>
                    </a:solidFill>
                  </a:rPr>
                  <a:t> se denomina el conjunto completo de elementos que se compone por tres partes:</a:t>
                </a:r>
              </a:p>
              <a:p>
                <a:pPr algn="just">
                  <a:buClr>
                    <a:srgbClr val="182B47"/>
                  </a:buClr>
                </a:pPr>
                <a:endParaRPr lang="es-MX" sz="1900" dirty="0">
                  <a:solidFill>
                    <a:srgbClr val="182B47"/>
                  </a:solidFill>
                </a:endParaRPr>
              </a:p>
              <a:p>
                <a:pPr marL="342900" indent="-342900" algn="just">
                  <a:buClr>
                    <a:srgbClr val="182B47"/>
                  </a:buClr>
                  <a:buFont typeface="Arial" panose="020B0604020202020204" pitchFamily="34" charset="0"/>
                  <a:buChar char="•"/>
                </a:pPr>
                <a:r>
                  <a:rPr lang="es-MX" sz="1900" dirty="0">
                    <a:solidFill>
                      <a:srgbClr val="182B47"/>
                    </a:solidFill>
                  </a:rPr>
                  <a:t>Dominio U</a:t>
                </a:r>
              </a:p>
              <a:p>
                <a:pPr marL="342900" indent="-342900" algn="just">
                  <a:buClr>
                    <a:srgbClr val="182B47"/>
                  </a:buClr>
                  <a:buFont typeface="Arial" panose="020B0604020202020204" pitchFamily="34" charset="0"/>
                  <a:buChar char="•"/>
                </a:pPr>
                <a:r>
                  <a:rPr lang="es-MX" sz="1900" dirty="0">
                    <a:solidFill>
                      <a:srgbClr val="182B47"/>
                    </a:solidFill>
                  </a:rPr>
                  <a:t>Dominio U</a:t>
                </a:r>
                <a:r>
                  <a:rPr lang="es-MX" sz="1200" dirty="0">
                    <a:solidFill>
                      <a:srgbClr val="182B47"/>
                    </a:solidFill>
                  </a:rPr>
                  <a:t>sinL</a:t>
                </a:r>
              </a:p>
              <a:p>
                <a:pPr marL="342900" indent="-342900" algn="just">
                  <a:buClr>
                    <a:srgbClr val="182B47"/>
                  </a:buClr>
                  <a:buFont typeface="Arial" panose="020B0604020202020204" pitchFamily="34" charset="0"/>
                  <a:buChar char="•"/>
                </a:pPr>
                <a:r>
                  <a:rPr lang="es-MX" sz="1900" dirty="0">
                    <a:solidFill>
                      <a:srgbClr val="182B47"/>
                    </a:solidFill>
                  </a:rPr>
                  <a:t>Dominio </a:t>
                </a:r>
                <a14:m>
                  <m:oMath xmlns:m="http://schemas.openxmlformats.org/officeDocument/2006/math">
                    <m:acc>
                      <m:accPr>
                        <m:chr m:val="̅"/>
                        <m:ctrlPr>
                          <a:rPr lang="es-MX" sz="1900" i="1" smtClean="0">
                            <a:solidFill>
                              <a:srgbClr val="182B47"/>
                            </a:solidFill>
                            <a:latin typeface="Cambria Math" panose="02040503050406030204" pitchFamily="18" charset="0"/>
                          </a:rPr>
                        </m:ctrlPr>
                      </m:accPr>
                      <m:e>
                        <m:r>
                          <a:rPr lang="es-MX" sz="1900" b="0" i="1" smtClean="0">
                            <a:solidFill>
                              <a:srgbClr val="182B47"/>
                            </a:solidFill>
                            <a:latin typeface="Cambria Math" panose="02040503050406030204" pitchFamily="18" charset="0"/>
                          </a:rPr>
                          <m:t>𝑈</m:t>
                        </m:r>
                      </m:e>
                    </m:acc>
                  </m:oMath>
                </a14:m>
                <a:endParaRPr lang="es-MX" sz="1900" dirty="0">
                  <a:solidFill>
                    <a:srgbClr val="182B47"/>
                  </a:solidFill>
                </a:endParaRPr>
              </a:p>
              <a:p>
                <a:pPr algn="just">
                  <a:buClr>
                    <a:srgbClr val="182B47"/>
                  </a:buClr>
                </a:pPr>
                <a:endParaRPr lang="es-MX" sz="1900" b="1" dirty="0">
                  <a:solidFill>
                    <a:srgbClr val="182B47"/>
                  </a:solidFill>
                </a:endParaRPr>
              </a:p>
              <a:p>
                <a:pPr algn="just">
                  <a:buClr>
                    <a:srgbClr val="182B47"/>
                  </a:buClr>
                </a:pPr>
                <a:r>
                  <a:rPr lang="es-MX" sz="1750" dirty="0">
                    <a:solidFill>
                      <a:srgbClr val="182B47"/>
                    </a:solidFill>
                  </a:rPr>
                  <a:t>La muestra SM contiene:</a:t>
                </a:r>
              </a:p>
              <a:p>
                <a:pPr algn="just">
                  <a:buClr>
                    <a:srgbClr val="182B47"/>
                  </a:buClr>
                </a:pPr>
                <a:endParaRPr lang="es-MX" sz="1750" dirty="0">
                  <a:solidFill>
                    <a:srgbClr val="182B47"/>
                  </a:solidFill>
                </a:endParaRPr>
              </a:p>
              <a:p>
                <a:pPr marL="285750" indent="-285750" algn="just">
                  <a:buClr>
                    <a:srgbClr val="182B47"/>
                  </a:buClr>
                  <a:buFont typeface="Arial" panose="020B0604020202020204" pitchFamily="34" charset="0"/>
                  <a:buChar char="•"/>
                </a:pPr>
                <a:r>
                  <a:rPr lang="es-MX" sz="1600" dirty="0">
                    <a:solidFill>
                      <a:srgbClr val="182B47"/>
                    </a:solidFill>
                  </a:rPr>
                  <a:t>Elementos que son parte de la población objeto de estudio S</a:t>
                </a:r>
              </a:p>
              <a:p>
                <a:pPr marL="285750" indent="-285750" algn="just">
                  <a:buClr>
                    <a:srgbClr val="182B47"/>
                  </a:buClr>
                  <a:buFont typeface="Arial" panose="020B0604020202020204" pitchFamily="34" charset="0"/>
                  <a:buChar char="•"/>
                </a:pPr>
                <a:r>
                  <a:rPr lang="es-MX" sz="1600" dirty="0">
                    <a:solidFill>
                      <a:srgbClr val="182B47"/>
                    </a:solidFill>
                  </a:rPr>
                  <a:t>Elementos que no son parte de la población objeto de estudio </a:t>
                </a:r>
                <a14:m>
                  <m:oMath xmlns:m="http://schemas.openxmlformats.org/officeDocument/2006/math">
                    <m:acc>
                      <m:accPr>
                        <m:chr m:val="̅"/>
                        <m:ctrlPr>
                          <a:rPr lang="es-MX" sz="1600" i="1" smtClean="0">
                            <a:solidFill>
                              <a:srgbClr val="182B47"/>
                            </a:solidFill>
                            <a:latin typeface="Cambria Math" panose="02040503050406030204" pitchFamily="18" charset="0"/>
                          </a:rPr>
                        </m:ctrlPr>
                      </m:accPr>
                      <m:e>
                        <m:r>
                          <a:rPr lang="es-MX" sz="1600" b="0" i="1" smtClean="0">
                            <a:solidFill>
                              <a:srgbClr val="182B47"/>
                            </a:solidFill>
                            <a:latin typeface="Cambria Math" panose="02040503050406030204" pitchFamily="18" charset="0"/>
                          </a:rPr>
                          <m:t>𝑆</m:t>
                        </m:r>
                      </m:e>
                    </m:acc>
                    <m:r>
                      <a:rPr lang="es-MX" sz="1600" b="0" i="1" smtClean="0">
                        <a:solidFill>
                          <a:srgbClr val="182B47"/>
                        </a:solidFill>
                        <a:latin typeface="Cambria Math" panose="02040503050406030204" pitchFamily="18" charset="0"/>
                      </a:rPr>
                      <m:t>.</m:t>
                    </m:r>
                  </m:oMath>
                </a14:m>
                <a:endParaRPr lang="es-MX" sz="1600" b="0" dirty="0">
                  <a:solidFill>
                    <a:srgbClr val="182B47"/>
                  </a:solidFill>
                </a:endParaRPr>
              </a:p>
              <a:p>
                <a:pPr algn="just">
                  <a:buClr>
                    <a:srgbClr val="182B47"/>
                  </a:buClr>
                </a:pPr>
                <a:endParaRPr lang="es-MX" sz="1600" dirty="0">
                  <a:solidFill>
                    <a:srgbClr val="182B47"/>
                  </a:solidFill>
                </a:endParaRPr>
              </a:p>
            </p:txBody>
          </p:sp>
        </mc:Choice>
        <mc:Fallback xmlns="">
          <p:sp>
            <p:nvSpPr>
              <p:cNvPr id="19" name="Marcador de contenido 2">
                <a:extLst>
                  <a:ext uri="{FF2B5EF4-FFF2-40B4-BE49-F238E27FC236}">
                    <a16:creationId xmlns:a16="http://schemas.microsoft.com/office/drawing/2014/main" id="{BF955AD4-DF2C-4433-9CE4-4A68A27BFF7E}"/>
                  </a:ext>
                </a:extLst>
              </p:cNvPr>
              <p:cNvSpPr txBox="1">
                <a:spLocks noRot="1" noChangeAspect="1" noMove="1" noResize="1" noEditPoints="1" noAdjustHandles="1" noChangeArrowheads="1" noChangeShapeType="1" noTextEdit="1"/>
              </p:cNvSpPr>
              <p:nvPr/>
            </p:nvSpPr>
            <p:spPr>
              <a:xfrm>
                <a:off x="7248128" y="1052736"/>
                <a:ext cx="4464496" cy="4248472"/>
              </a:xfrm>
              <a:prstGeom prst="rect">
                <a:avLst/>
              </a:prstGeom>
              <a:blipFill>
                <a:blip r:embed="rId2"/>
                <a:stretch>
                  <a:fillRect l="-956" t="-1148" r="-820" b="-1148"/>
                </a:stretch>
              </a:blipFill>
            </p:spPr>
            <p:txBody>
              <a:bodyPr/>
              <a:lstStyle/>
              <a:p>
                <a:r>
                  <a:rPr lang="es-MX">
                    <a:noFill/>
                  </a:rPr>
                  <a:t> </a:t>
                </a:r>
              </a:p>
            </p:txBody>
          </p:sp>
        </mc:Fallback>
      </mc:AlternateContent>
      <p:pic>
        <p:nvPicPr>
          <p:cNvPr id="6" name="Imagen 5">
            <a:extLst>
              <a:ext uri="{FF2B5EF4-FFF2-40B4-BE49-F238E27FC236}">
                <a16:creationId xmlns:a16="http://schemas.microsoft.com/office/drawing/2014/main" id="{B5635198-84FB-4E8E-BD4D-A94383C81BC8}"/>
              </a:ext>
            </a:extLst>
          </p:cNvPr>
          <p:cNvPicPr>
            <a:picLocks noChangeAspect="1"/>
          </p:cNvPicPr>
          <p:nvPr/>
        </p:nvPicPr>
        <p:blipFill>
          <a:blip r:embed="rId3"/>
          <a:srcRect l="630" r="3547" b="-4"/>
          <a:stretch/>
        </p:blipFill>
        <p:spPr>
          <a:xfrm>
            <a:off x="263352" y="1011238"/>
            <a:ext cx="5896419" cy="4640688"/>
          </a:xfrm>
          <a:prstGeom prst="rect">
            <a:avLst/>
          </a:prstGeom>
        </p:spPr>
      </p:pic>
      <p:sp>
        <p:nvSpPr>
          <p:cNvPr id="9" name="CuadroTexto 8">
            <a:extLst>
              <a:ext uri="{FF2B5EF4-FFF2-40B4-BE49-F238E27FC236}">
                <a16:creationId xmlns:a16="http://schemas.microsoft.com/office/drawing/2014/main" id="{E9C0C4DC-BC0F-4A65-93B9-827AD954E92F}"/>
              </a:ext>
            </a:extLst>
          </p:cNvPr>
          <p:cNvSpPr txBox="1"/>
          <p:nvPr/>
        </p:nvSpPr>
        <p:spPr>
          <a:xfrm>
            <a:off x="4222790" y="858569"/>
            <a:ext cx="2164099" cy="538609"/>
          </a:xfrm>
          <a:prstGeom prst="rect">
            <a:avLst/>
          </a:prstGeom>
          <a:noFill/>
        </p:spPr>
        <p:txBody>
          <a:bodyPr wrap="square" rtlCol="0">
            <a:spAutoFit/>
          </a:bodyPr>
          <a:lstStyle/>
          <a:p>
            <a:pPr marL="0" indent="0">
              <a:lnSpc>
                <a:spcPct val="100000"/>
              </a:lnSpc>
              <a:buNone/>
            </a:pPr>
            <a:r>
              <a:rPr lang="es-ES" sz="1100" dirty="0"/>
              <a:t>U</a:t>
            </a:r>
            <a:r>
              <a:rPr lang="es-ES" sz="800" dirty="0"/>
              <a:t>M</a:t>
            </a:r>
            <a:r>
              <a:rPr lang="es-ES" sz="1100" dirty="0"/>
              <a:t>: elementos de la muestra</a:t>
            </a:r>
            <a:endParaRPr lang="es-ES" dirty="0"/>
          </a:p>
          <a:p>
            <a:pPr marL="0" indent="0">
              <a:lnSpc>
                <a:spcPct val="100000"/>
              </a:lnSpc>
              <a:buNone/>
            </a:pPr>
            <a:endParaRPr lang="es-ES" sz="1800" dirty="0"/>
          </a:p>
        </p:txBody>
      </p:sp>
      <p:sp>
        <p:nvSpPr>
          <p:cNvPr id="10" name="CuadroTexto 9">
            <a:extLst>
              <a:ext uri="{FF2B5EF4-FFF2-40B4-BE49-F238E27FC236}">
                <a16:creationId xmlns:a16="http://schemas.microsoft.com/office/drawing/2014/main" id="{1CB606B5-9371-4877-B3FB-947B8F1112E9}"/>
              </a:ext>
            </a:extLst>
          </p:cNvPr>
          <p:cNvSpPr txBox="1"/>
          <p:nvPr/>
        </p:nvSpPr>
        <p:spPr>
          <a:xfrm>
            <a:off x="3081124" y="1594651"/>
            <a:ext cx="1815669" cy="1046440"/>
          </a:xfrm>
          <a:prstGeom prst="rect">
            <a:avLst/>
          </a:prstGeom>
          <a:noFill/>
        </p:spPr>
        <p:txBody>
          <a:bodyPr wrap="square" rtlCol="0">
            <a:spAutoFit/>
          </a:bodyPr>
          <a:lstStyle/>
          <a:p>
            <a:r>
              <a:rPr lang="es-ES" sz="1100" dirty="0"/>
              <a:t>Elementos de la población de estudio que estan dentro del marco de muestreo U</a:t>
            </a:r>
            <a:r>
              <a:rPr lang="es-ES" sz="800" dirty="0"/>
              <a:t>L </a:t>
            </a:r>
            <a:r>
              <a:rPr lang="es-ES" sz="1100" dirty="0"/>
              <a:t>= U </a:t>
            </a:r>
            <a:r>
              <a:rPr lang="es-MX" sz="1100" b="0" i="0" dirty="0">
                <a:effectLst/>
                <a:latin typeface="Google Sans"/>
              </a:rPr>
              <a:t>∩</a:t>
            </a:r>
            <a:r>
              <a:rPr lang="es-ES" sz="1100" dirty="0"/>
              <a:t> U</a:t>
            </a:r>
            <a:r>
              <a:rPr lang="es-ES" sz="800" dirty="0"/>
              <a:t>M</a:t>
            </a:r>
          </a:p>
          <a:p>
            <a:endParaRPr lang="es-MX" dirty="0"/>
          </a:p>
        </p:txBody>
      </p:sp>
      <p:sp>
        <p:nvSpPr>
          <p:cNvPr id="11" name="CuadroTexto 10">
            <a:extLst>
              <a:ext uri="{FF2B5EF4-FFF2-40B4-BE49-F238E27FC236}">
                <a16:creationId xmlns:a16="http://schemas.microsoft.com/office/drawing/2014/main" id="{D1D98E66-A848-498E-94D1-EB0196804817}"/>
              </a:ext>
            </a:extLst>
          </p:cNvPr>
          <p:cNvSpPr txBox="1"/>
          <p:nvPr/>
        </p:nvSpPr>
        <p:spPr>
          <a:xfrm>
            <a:off x="2841989" y="3625661"/>
            <a:ext cx="2164099" cy="707886"/>
          </a:xfrm>
          <a:prstGeom prst="rect">
            <a:avLst/>
          </a:prstGeom>
          <a:noFill/>
        </p:spPr>
        <p:txBody>
          <a:bodyPr wrap="square" rtlCol="0">
            <a:spAutoFit/>
          </a:bodyPr>
          <a:lstStyle/>
          <a:p>
            <a:pPr marL="0" indent="0">
              <a:lnSpc>
                <a:spcPct val="100000"/>
              </a:lnSpc>
              <a:buNone/>
            </a:pPr>
            <a:r>
              <a:rPr lang="es-ES" sz="1100" dirty="0"/>
              <a:t>Muestra seleccionada en el diseño muestral seleccionado S</a:t>
            </a:r>
            <a:r>
              <a:rPr lang="es-ES" sz="800" dirty="0"/>
              <a:t>M</a:t>
            </a:r>
            <a:endParaRPr lang="es-ES" sz="1100" dirty="0"/>
          </a:p>
          <a:p>
            <a:pPr marL="0" indent="0">
              <a:lnSpc>
                <a:spcPct val="100000"/>
              </a:lnSpc>
              <a:buNone/>
            </a:pPr>
            <a:endParaRPr lang="es-ES" sz="1800" dirty="0"/>
          </a:p>
        </p:txBody>
      </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5DED005E-BE78-4D2A-A62A-5743AA76AC6F}"/>
                  </a:ext>
                </a:extLst>
              </p:cNvPr>
              <p:cNvSpPr txBox="1"/>
              <p:nvPr/>
            </p:nvSpPr>
            <p:spPr>
              <a:xfrm>
                <a:off x="4007768" y="5547696"/>
                <a:ext cx="2736304" cy="577081"/>
              </a:xfrm>
              <a:prstGeom prst="rect">
                <a:avLst/>
              </a:prstGeom>
              <a:noFill/>
            </p:spPr>
            <p:txBody>
              <a:bodyPr wrap="square" rtlCol="0">
                <a:spAutoFit/>
              </a:bodyPr>
              <a:lstStyle/>
              <a:p>
                <a:pPr marL="0" indent="0">
                  <a:lnSpc>
                    <a:spcPct val="100000"/>
                  </a:lnSpc>
                  <a:buNone/>
                </a:pPr>
                <a:r>
                  <a:rPr lang="es-ES" sz="1050" dirty="0"/>
                  <a:t>Elementos que no pertenecen a la población objeto de estudio, pero estan dentro del marco de muestreo </a:t>
                </a:r>
                <a14:m>
                  <m:oMath xmlns:m="http://schemas.openxmlformats.org/officeDocument/2006/math">
                    <m:acc>
                      <m:accPr>
                        <m:chr m:val="̅"/>
                        <m:ctrlPr>
                          <a:rPr lang="es-ES" sz="1050" i="1" dirty="0" smtClean="0">
                            <a:latin typeface="Cambria Math" panose="02040503050406030204" pitchFamily="18" charset="0"/>
                          </a:rPr>
                        </m:ctrlPr>
                      </m:accPr>
                      <m:e>
                        <m:r>
                          <a:rPr lang="es-ES" sz="1050" b="0" i="1" dirty="0" smtClean="0">
                            <a:latin typeface="Cambria Math" panose="02040503050406030204" pitchFamily="18" charset="0"/>
                          </a:rPr>
                          <m:t>𝑈</m:t>
                        </m:r>
                      </m:e>
                    </m:acc>
                  </m:oMath>
                </a14:m>
                <a:r>
                  <a:rPr lang="es-ES" sz="1050" dirty="0"/>
                  <a:t>= U</a:t>
                </a:r>
                <a:r>
                  <a:rPr lang="es-ES" sz="800" dirty="0"/>
                  <a:t>M</a:t>
                </a:r>
                <a:r>
                  <a:rPr lang="es-ES" sz="1050" dirty="0"/>
                  <a:t> – U</a:t>
                </a:r>
                <a:r>
                  <a:rPr lang="es-ES" sz="800" dirty="0"/>
                  <a:t>L</a:t>
                </a:r>
                <a:endParaRPr lang="es-ES" sz="1050" dirty="0"/>
              </a:p>
            </p:txBody>
          </p:sp>
        </mc:Choice>
        <mc:Fallback xmlns="">
          <p:sp>
            <p:nvSpPr>
              <p:cNvPr id="12" name="CuadroTexto 11">
                <a:extLst>
                  <a:ext uri="{FF2B5EF4-FFF2-40B4-BE49-F238E27FC236}">
                    <a16:creationId xmlns:a16="http://schemas.microsoft.com/office/drawing/2014/main" id="{5DED005E-BE78-4D2A-A62A-5743AA76AC6F}"/>
                  </a:ext>
                </a:extLst>
              </p:cNvPr>
              <p:cNvSpPr txBox="1">
                <a:spLocks noRot="1" noChangeAspect="1" noMove="1" noResize="1" noEditPoints="1" noAdjustHandles="1" noChangeArrowheads="1" noChangeShapeType="1" noTextEdit="1"/>
              </p:cNvSpPr>
              <p:nvPr/>
            </p:nvSpPr>
            <p:spPr>
              <a:xfrm>
                <a:off x="4007768" y="5547696"/>
                <a:ext cx="2736304" cy="577081"/>
              </a:xfrm>
              <a:prstGeom prst="rect">
                <a:avLst/>
              </a:prstGeom>
              <a:blipFill>
                <a:blip r:embed="rId4"/>
                <a:stretch>
                  <a:fillRect b="-5263"/>
                </a:stretch>
              </a:blipFill>
            </p:spPr>
            <p:txBody>
              <a:bodyPr/>
              <a:lstStyle/>
              <a:p>
                <a:r>
                  <a:rPr lang="es-MX">
                    <a:noFill/>
                  </a:rPr>
                  <a:t> </a:t>
                </a:r>
              </a:p>
            </p:txBody>
          </p:sp>
        </mc:Fallback>
      </mc:AlternateContent>
      <p:sp>
        <p:nvSpPr>
          <p:cNvPr id="13" name="CuadroTexto 12">
            <a:extLst>
              <a:ext uri="{FF2B5EF4-FFF2-40B4-BE49-F238E27FC236}">
                <a16:creationId xmlns:a16="http://schemas.microsoft.com/office/drawing/2014/main" id="{4B608ECA-2AEA-4C3C-9946-D99018A91726}"/>
              </a:ext>
            </a:extLst>
          </p:cNvPr>
          <p:cNvSpPr txBox="1"/>
          <p:nvPr/>
        </p:nvSpPr>
        <p:spPr>
          <a:xfrm>
            <a:off x="710487" y="2409944"/>
            <a:ext cx="1650284" cy="1215717"/>
          </a:xfrm>
          <a:prstGeom prst="rect">
            <a:avLst/>
          </a:prstGeom>
          <a:noFill/>
        </p:spPr>
        <p:txBody>
          <a:bodyPr wrap="square" rtlCol="0">
            <a:spAutoFit/>
          </a:bodyPr>
          <a:lstStyle/>
          <a:p>
            <a:r>
              <a:rPr lang="es-ES" sz="1100" dirty="0"/>
              <a:t>Elementos de la población de estudio que no estan listados en el marco de muestreo</a:t>
            </a:r>
          </a:p>
          <a:p>
            <a:r>
              <a:rPr lang="es-ES" sz="1100" dirty="0"/>
              <a:t>U</a:t>
            </a:r>
            <a:r>
              <a:rPr lang="es-ES" sz="800" dirty="0"/>
              <a:t>sinL</a:t>
            </a:r>
            <a:r>
              <a:rPr lang="es-ES" sz="1100" dirty="0"/>
              <a:t> = U – U</a:t>
            </a:r>
            <a:r>
              <a:rPr lang="es-ES" sz="800" dirty="0"/>
              <a:t>M</a:t>
            </a:r>
          </a:p>
          <a:p>
            <a:endParaRPr lang="es-MX" dirty="0"/>
          </a:p>
        </p:txBody>
      </p:sp>
    </p:spTree>
    <p:extLst>
      <p:ext uri="{BB962C8B-B14F-4D97-AF65-F5344CB8AC3E}">
        <p14:creationId xmlns:p14="http://schemas.microsoft.com/office/powerpoint/2010/main" val="3972633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2351584" y="-60402"/>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Imperfecciones del marco de muestreo.</a:t>
            </a:r>
            <a:endParaRPr lang="es-MX"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750311"/>
            <a:ext cx="10972800" cy="525658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1200"/>
              </a:spcAft>
              <a:buClr>
                <a:srgbClr val="182B47"/>
              </a:buClr>
            </a:pPr>
            <a:endParaRPr lang="es-MX" sz="1700" b="1" dirty="0">
              <a:solidFill>
                <a:srgbClr val="182B47"/>
              </a:solidFill>
            </a:endParaRPr>
          </a:p>
        </p:txBody>
      </p:sp>
      <p:sp>
        <p:nvSpPr>
          <p:cNvPr id="31" name="Marcador de contenido 2">
            <a:extLst>
              <a:ext uri="{FF2B5EF4-FFF2-40B4-BE49-F238E27FC236}">
                <a16:creationId xmlns:a16="http://schemas.microsoft.com/office/drawing/2014/main" id="{D7987283-2820-437C-9ADE-A57E73BB4553}"/>
              </a:ext>
            </a:extLst>
          </p:cNvPr>
          <p:cNvSpPr txBox="1">
            <a:spLocks/>
          </p:cNvSpPr>
          <p:nvPr/>
        </p:nvSpPr>
        <p:spPr>
          <a:xfrm>
            <a:off x="152366" y="851105"/>
            <a:ext cx="4608512" cy="197538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800" b="1" dirty="0">
                <a:solidFill>
                  <a:srgbClr val="182B47"/>
                </a:solidFill>
              </a:rPr>
              <a:t>Que algunos elementos de la población de estudio no estén dentro de la muestra, se queda fuera de ella elementos de importancia.</a:t>
            </a:r>
            <a:endParaRPr lang="es-MX" sz="1600" b="1" dirty="0">
              <a:solidFill>
                <a:srgbClr val="182B47"/>
              </a:solidFill>
            </a:endParaRPr>
          </a:p>
        </p:txBody>
      </p:sp>
      <p:pic>
        <p:nvPicPr>
          <p:cNvPr id="32" name="Imagen 31">
            <a:extLst>
              <a:ext uri="{FF2B5EF4-FFF2-40B4-BE49-F238E27FC236}">
                <a16:creationId xmlns:a16="http://schemas.microsoft.com/office/drawing/2014/main" id="{411D72C3-92F4-4B17-B99E-C8518F84482B}"/>
              </a:ext>
            </a:extLst>
          </p:cNvPr>
          <p:cNvPicPr>
            <a:picLocks noChangeAspect="1"/>
          </p:cNvPicPr>
          <p:nvPr/>
        </p:nvPicPr>
        <p:blipFill>
          <a:blip r:embed="rId2"/>
          <a:stretch>
            <a:fillRect/>
          </a:stretch>
        </p:blipFill>
        <p:spPr>
          <a:xfrm>
            <a:off x="388587" y="1686415"/>
            <a:ext cx="4136069" cy="3729518"/>
          </a:xfrm>
          <a:prstGeom prst="rect">
            <a:avLst/>
          </a:prstGeom>
        </p:spPr>
      </p:pic>
      <p:pic>
        <p:nvPicPr>
          <p:cNvPr id="33" name="Imagen 32">
            <a:extLst>
              <a:ext uri="{FF2B5EF4-FFF2-40B4-BE49-F238E27FC236}">
                <a16:creationId xmlns:a16="http://schemas.microsoft.com/office/drawing/2014/main" id="{B5508BDF-C47A-4DAB-A196-4A69DE98319E}"/>
              </a:ext>
            </a:extLst>
          </p:cNvPr>
          <p:cNvPicPr>
            <a:picLocks noChangeAspect="1"/>
          </p:cNvPicPr>
          <p:nvPr/>
        </p:nvPicPr>
        <p:blipFill rotWithShape="1">
          <a:blip r:embed="rId3"/>
          <a:srcRect l="407" t="947" r="4453"/>
          <a:stretch/>
        </p:blipFill>
        <p:spPr bwMode="auto">
          <a:xfrm>
            <a:off x="7159242" y="875702"/>
            <a:ext cx="4009853" cy="3585904"/>
          </a:xfrm>
          <a:prstGeom prst="rect">
            <a:avLst/>
          </a:prstGeom>
          <a:ln>
            <a:noFill/>
          </a:ln>
          <a:extLst>
            <a:ext uri="{53640926-AAD7-44D8-BBD7-CCE9431645EC}">
              <a14:shadowObscured xmlns:a14="http://schemas.microsoft.com/office/drawing/2010/main"/>
            </a:ext>
          </a:extLst>
        </p:spPr>
      </p:pic>
      <p:sp>
        <p:nvSpPr>
          <p:cNvPr id="34" name="Marcador de contenido 2">
            <a:extLst>
              <a:ext uri="{FF2B5EF4-FFF2-40B4-BE49-F238E27FC236}">
                <a16:creationId xmlns:a16="http://schemas.microsoft.com/office/drawing/2014/main" id="{DC9F215A-A217-40A1-B054-1DEBB4DE56D7}"/>
              </a:ext>
            </a:extLst>
          </p:cNvPr>
          <p:cNvSpPr txBox="1">
            <a:spLocks/>
          </p:cNvSpPr>
          <p:nvPr/>
        </p:nvSpPr>
        <p:spPr>
          <a:xfrm>
            <a:off x="6641350" y="4675521"/>
            <a:ext cx="5104533" cy="197538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800" b="1" dirty="0">
                <a:solidFill>
                  <a:srgbClr val="182B47"/>
                </a:solidFill>
              </a:rPr>
              <a:t>Que haya dentro del marco de muestreo elementos que no pertenecen a la población objeto de estudio, además de que haya registros duplicados de unidades.</a:t>
            </a:r>
            <a:endParaRPr lang="es-MX" sz="1600" b="1" dirty="0">
              <a:solidFill>
                <a:srgbClr val="182B47"/>
              </a:solidFill>
            </a:endParaRPr>
          </a:p>
        </p:txBody>
      </p:sp>
      <p:sp>
        <p:nvSpPr>
          <p:cNvPr id="35" name="Marcador de contenido 2">
            <a:extLst>
              <a:ext uri="{FF2B5EF4-FFF2-40B4-BE49-F238E27FC236}">
                <a16:creationId xmlns:a16="http://schemas.microsoft.com/office/drawing/2014/main" id="{F67702D0-C573-45D7-B012-7CCCDA9795CF}"/>
              </a:ext>
            </a:extLst>
          </p:cNvPr>
          <p:cNvSpPr txBox="1">
            <a:spLocks/>
          </p:cNvSpPr>
          <p:nvPr/>
        </p:nvSpPr>
        <p:spPr>
          <a:xfrm>
            <a:off x="4964613" y="2080936"/>
            <a:ext cx="2386926" cy="145711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000" b="1" dirty="0">
                <a:solidFill>
                  <a:srgbClr val="182B47"/>
                </a:solidFill>
              </a:rPr>
              <a:t>Se usa el indicador de tasa de sobre cobertura  para conocer el porcentaje de unidades observadas contenidas en el marco de referencia que no corresponden a la población de estudio.</a:t>
            </a:r>
            <a:endParaRPr lang="es-MX" sz="1000" dirty="0">
              <a:solidFill>
                <a:srgbClr val="182B47"/>
              </a:solidFill>
            </a:endParaRPr>
          </a:p>
        </p:txBody>
      </p:sp>
    </p:spTree>
    <p:extLst>
      <p:ext uri="{BB962C8B-B14F-4D97-AF65-F5344CB8AC3E}">
        <p14:creationId xmlns:p14="http://schemas.microsoft.com/office/powerpoint/2010/main" val="684344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95808" y="-110724"/>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Construcción de Marco de Muestreo y Mantenimiento.</a:t>
            </a:r>
            <a:endParaRPr lang="es-MX" dirty="0"/>
          </a:p>
        </p:txBody>
      </p:sp>
      <p:sp>
        <p:nvSpPr>
          <p:cNvPr id="11" name="Marcador de contenido 2">
            <a:extLst>
              <a:ext uri="{FF2B5EF4-FFF2-40B4-BE49-F238E27FC236}">
                <a16:creationId xmlns:a16="http://schemas.microsoft.com/office/drawing/2014/main" id="{4DCAA868-2AA0-4D18-9E84-49786A9294C1}"/>
              </a:ext>
            </a:extLst>
          </p:cNvPr>
          <p:cNvSpPr txBox="1">
            <a:spLocks/>
          </p:cNvSpPr>
          <p:nvPr/>
        </p:nvSpPr>
        <p:spPr>
          <a:xfrm>
            <a:off x="263352" y="692696"/>
            <a:ext cx="10972800" cy="453763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just">
              <a:buClr>
                <a:srgbClr val="182B47"/>
              </a:buClr>
              <a:buFont typeface="Wingdings" panose="05000000000000000000" pitchFamily="2" charset="2"/>
              <a:buChar char="§"/>
            </a:pPr>
            <a:r>
              <a:rPr lang="es-MX" sz="1900" b="1" dirty="0">
                <a:solidFill>
                  <a:srgbClr val="182B47"/>
                </a:solidFill>
              </a:rPr>
              <a:t>Si se tienen estas etapas para la construcción y mantenimiento del marco muestral:</a:t>
            </a:r>
          </a:p>
          <a:p>
            <a:pPr algn="just">
              <a:buClr>
                <a:srgbClr val="182B47"/>
              </a:buClr>
            </a:pPr>
            <a:endParaRPr lang="es-MX" sz="1900" b="1" dirty="0">
              <a:solidFill>
                <a:srgbClr val="182B47"/>
              </a:solidFill>
            </a:endParaRPr>
          </a:p>
          <a:p>
            <a:pPr marL="342900" indent="-342900" algn="just">
              <a:buClr>
                <a:srgbClr val="182B47"/>
              </a:buClr>
              <a:buFont typeface="Wingdings" panose="05000000000000000000" pitchFamily="2" charset="2"/>
              <a:buChar char="§"/>
            </a:pPr>
            <a:r>
              <a:rPr lang="es-MX" sz="1700" b="1" dirty="0">
                <a:solidFill>
                  <a:srgbClr val="182B47"/>
                </a:solidFill>
              </a:rPr>
              <a:t>Etapa 1 Identificación de los elementos que serán tomados en cuentas: </a:t>
            </a:r>
            <a:r>
              <a:rPr lang="es-MX" sz="1700" dirty="0">
                <a:solidFill>
                  <a:srgbClr val="182B47"/>
                </a:solidFill>
              </a:rPr>
              <a:t>Costo y mantenimiento de la obtención de información, disponibilidad de la misma, estabilidad de los elementos del marco en periodo, tiempo necesario para construir el marco.</a:t>
            </a:r>
          </a:p>
          <a:p>
            <a:pPr marL="342900" indent="-342900" algn="just">
              <a:buClr>
                <a:srgbClr val="182B47"/>
              </a:buClr>
              <a:buFont typeface="Wingdings" panose="05000000000000000000" pitchFamily="2" charset="2"/>
              <a:buChar char="§"/>
            </a:pPr>
            <a:r>
              <a:rPr lang="es-MX" sz="1700" b="1" dirty="0">
                <a:solidFill>
                  <a:srgbClr val="182B47"/>
                </a:solidFill>
              </a:rPr>
              <a:t>Etapa 2 Desarrollo: </a:t>
            </a:r>
            <a:r>
              <a:rPr lang="es-MX" sz="1700" dirty="0">
                <a:solidFill>
                  <a:srgbClr val="182B47"/>
                </a:solidFill>
              </a:rPr>
              <a:t>Es la construcción de la base de datos después del proceso de investigación, recolección, estandarización y organización de la información, requerida para el marco muestral.</a:t>
            </a:r>
          </a:p>
          <a:p>
            <a:pPr marL="342900" indent="-342900" algn="just">
              <a:buClr>
                <a:srgbClr val="182B47"/>
              </a:buClr>
              <a:buFont typeface="Wingdings" panose="05000000000000000000" pitchFamily="2" charset="2"/>
              <a:buChar char="§"/>
            </a:pPr>
            <a:r>
              <a:rPr lang="es-MX" sz="1700" b="1" dirty="0">
                <a:solidFill>
                  <a:srgbClr val="182B47"/>
                </a:solidFill>
              </a:rPr>
              <a:t>Etapa 3 Validación: </a:t>
            </a:r>
            <a:r>
              <a:rPr lang="es-MX" sz="1700" dirty="0">
                <a:solidFill>
                  <a:srgbClr val="182B47"/>
                </a:solidFill>
              </a:rPr>
              <a:t>Es la evaluación la calidad y la cobertura alcanzada en el marco obtenido.</a:t>
            </a:r>
          </a:p>
          <a:p>
            <a:pPr marL="342900" indent="-342900" algn="just">
              <a:buClr>
                <a:srgbClr val="182B47"/>
              </a:buClr>
              <a:buFont typeface="Wingdings" panose="05000000000000000000" pitchFamily="2" charset="2"/>
              <a:buChar char="§"/>
            </a:pPr>
            <a:r>
              <a:rPr lang="es-MX" sz="1700" b="1" dirty="0">
                <a:solidFill>
                  <a:srgbClr val="182B47"/>
                </a:solidFill>
              </a:rPr>
              <a:t>Etapa 4 Administración: </a:t>
            </a:r>
            <a:r>
              <a:rPr lang="es-MX" sz="1700" dirty="0">
                <a:solidFill>
                  <a:srgbClr val="182B47"/>
                </a:solidFill>
              </a:rPr>
              <a:t>Se definen los procedimientos a preservar la calidad del marco de muestreo, si se podrá usar en futuras encuestas.</a:t>
            </a:r>
          </a:p>
          <a:p>
            <a:pPr marL="342900" indent="-342900" algn="just">
              <a:buClr>
                <a:srgbClr val="182B47"/>
              </a:buClr>
              <a:buFont typeface="Wingdings" panose="05000000000000000000" pitchFamily="2" charset="2"/>
              <a:buChar char="§"/>
            </a:pPr>
            <a:r>
              <a:rPr lang="es-MX" sz="1700" b="1" dirty="0">
                <a:solidFill>
                  <a:srgbClr val="182B47"/>
                </a:solidFill>
              </a:rPr>
              <a:t>Etapa 5 Mantenimiento:</a:t>
            </a:r>
            <a:r>
              <a:rPr lang="es-MX" sz="1700" dirty="0">
                <a:solidFill>
                  <a:srgbClr val="182B47"/>
                </a:solidFill>
              </a:rPr>
              <a:t> Modificaciones y actualizaciones requeridas, duplicados, actualización del cambio de los datos dentro del marco, desecho de datos que se consideren irrelevantes o desactualizados, uso de información auxiliar, la actualización del marco de muestreo es costosa.</a:t>
            </a:r>
          </a:p>
          <a:p>
            <a:pPr algn="just">
              <a:buClr>
                <a:srgbClr val="182B47"/>
              </a:buClr>
            </a:pPr>
            <a:endParaRPr lang="es-MX" sz="1750" dirty="0">
              <a:solidFill>
                <a:srgbClr val="182B47"/>
              </a:solidFill>
            </a:endParaRPr>
          </a:p>
        </p:txBody>
      </p:sp>
      <p:sp>
        <p:nvSpPr>
          <p:cNvPr id="8" name="Marcador de contenido 2">
            <a:extLst>
              <a:ext uri="{FF2B5EF4-FFF2-40B4-BE49-F238E27FC236}">
                <a16:creationId xmlns:a16="http://schemas.microsoft.com/office/drawing/2014/main" id="{6FF84AEF-F763-4035-A259-D57AFF63CB4C}"/>
              </a:ext>
            </a:extLst>
          </p:cNvPr>
          <p:cNvSpPr txBox="1">
            <a:spLocks/>
          </p:cNvSpPr>
          <p:nvPr/>
        </p:nvSpPr>
        <p:spPr>
          <a:xfrm>
            <a:off x="955848" y="4675521"/>
            <a:ext cx="9217024" cy="197538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Clr>
                <a:srgbClr val="182B47"/>
              </a:buClr>
            </a:pPr>
            <a:r>
              <a:rPr lang="es-MX" sz="1400" b="1" dirty="0">
                <a:solidFill>
                  <a:srgbClr val="182B47"/>
                </a:solidFill>
              </a:rPr>
              <a:t>Información relevante que debe estar contenida con los datos relacionados: </a:t>
            </a:r>
          </a:p>
          <a:p>
            <a:pPr marL="342900" indent="-342900">
              <a:buClr>
                <a:srgbClr val="182B47"/>
              </a:buClr>
              <a:buFont typeface="Arial" panose="020B0604020202020204" pitchFamily="34" charset="0"/>
              <a:buChar char="•"/>
            </a:pPr>
            <a:r>
              <a:rPr lang="es-MX" sz="1400" b="1" dirty="0">
                <a:solidFill>
                  <a:srgbClr val="182B47"/>
                </a:solidFill>
              </a:rPr>
              <a:t>Identificación</a:t>
            </a:r>
          </a:p>
          <a:p>
            <a:pPr marL="342900" indent="-342900">
              <a:buClr>
                <a:srgbClr val="182B47"/>
              </a:buClr>
              <a:buFont typeface="Arial" panose="020B0604020202020204" pitchFamily="34" charset="0"/>
              <a:buChar char="•"/>
            </a:pPr>
            <a:r>
              <a:rPr lang="es-MX" sz="1400" b="1" dirty="0">
                <a:solidFill>
                  <a:srgbClr val="182B47"/>
                </a:solidFill>
              </a:rPr>
              <a:t>Contacto</a:t>
            </a:r>
          </a:p>
          <a:p>
            <a:pPr marL="342900" indent="-342900">
              <a:buClr>
                <a:srgbClr val="182B47"/>
              </a:buClr>
              <a:buFont typeface="Arial" panose="020B0604020202020204" pitchFamily="34" charset="0"/>
              <a:buChar char="•"/>
            </a:pPr>
            <a:r>
              <a:rPr lang="es-MX" sz="1400" b="1" dirty="0">
                <a:solidFill>
                  <a:srgbClr val="182B47"/>
                </a:solidFill>
              </a:rPr>
              <a:t>Clasificación</a:t>
            </a:r>
          </a:p>
          <a:p>
            <a:pPr marL="342900" indent="-342900">
              <a:buClr>
                <a:srgbClr val="182B47"/>
              </a:buClr>
              <a:buFont typeface="Arial" panose="020B0604020202020204" pitchFamily="34" charset="0"/>
              <a:buChar char="•"/>
            </a:pPr>
            <a:r>
              <a:rPr lang="es-MX" sz="1400" b="1" dirty="0">
                <a:solidFill>
                  <a:srgbClr val="182B47"/>
                </a:solidFill>
              </a:rPr>
              <a:t>Mantenimiento</a:t>
            </a:r>
          </a:p>
        </p:txBody>
      </p:sp>
    </p:spTree>
    <p:extLst>
      <p:ext uri="{BB962C8B-B14F-4D97-AF65-F5344CB8AC3E}">
        <p14:creationId xmlns:p14="http://schemas.microsoft.com/office/powerpoint/2010/main" val="1448559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r>
              <a:rPr kumimoji="0" lang="es-MX" sz="1000" b="0" i="0" u="none" strike="noStrike" kern="1200" cap="none" spc="0" normalizeH="0" baseline="0" noProof="0" dirty="0">
                <a:ln>
                  <a:noFill/>
                </a:ln>
                <a:solidFill>
                  <a:srgbClr val="FFFFFF"/>
                </a:solidFill>
                <a:effectLst/>
                <a:uLnTx/>
                <a:uFillTx/>
                <a:latin typeface="Calibri" pitchFamily="34" charset="0"/>
                <a:ea typeface="+mn-ea"/>
                <a:cs typeface="+mn-cs"/>
              </a:rPr>
              <a:t>Interna-Uso Limitado
</a:t>
            </a:r>
            <a:r>
              <a:rPr kumimoji="0" lang="es-MX" sz="900" b="0" i="0" u="none" strike="noStrike" kern="1200" cap="none" spc="0" normalizeH="0" baseline="0" noProof="0" dirty="0">
                <a:ln>
                  <a:noFill/>
                </a:ln>
                <a:solidFill>
                  <a:srgbClr val="000000"/>
                </a:solidFill>
                <a:effectLst/>
                <a:uLnTx/>
                <a:uFillTx/>
                <a:latin typeface="Calibri" pitchFamily="34" charset="0"/>
                <a:ea typeface="+mn-ea"/>
                <a:cs typeface="+mn-cs"/>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5768015"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MX" dirty="0">
                <a:latin typeface="Calibri"/>
              </a:rPr>
              <a:t>Marcos Muestrales Múltiples.</a:t>
            </a:r>
            <a:endParaRPr kumimoji="0" lang="es-MX" sz="3500" b="1" i="0" u="none" strike="noStrike" kern="1200" cap="none" spc="0" normalizeH="0" baseline="0" noProof="0" dirty="0">
              <a:ln>
                <a:noFill/>
              </a:ln>
              <a:solidFill>
                <a:srgbClr val="182B47"/>
              </a:solidFill>
              <a:effectLst/>
              <a:uLnTx/>
              <a:uFillTx/>
              <a:latin typeface="Calibri"/>
              <a:ea typeface="+mj-ea"/>
              <a:cs typeface="+mj-cs"/>
            </a:endParaRP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3079" y="1320084"/>
            <a:ext cx="5463728" cy="490414"/>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182B47"/>
              </a:buClr>
              <a:buSzTx/>
              <a:buFont typeface="Wingdings" panose="05000000000000000000" pitchFamily="2" charset="2"/>
              <a:buChar char="§"/>
              <a:tabLst/>
              <a:defRPr/>
            </a:pPr>
            <a:r>
              <a:rPr lang="es-MX" sz="1900" b="1" dirty="0">
                <a:solidFill>
                  <a:srgbClr val="182B47"/>
                </a:solidFill>
                <a:latin typeface="Calibri"/>
              </a:rPr>
              <a:t>Reducen el sesgo de cobertura insuficiente y resuelven la falta de completez del marco muestral.</a:t>
            </a:r>
            <a:endParaRPr kumimoji="0" lang="es-MX" sz="1900" b="1" i="0" u="none" strike="noStrike" kern="1200" cap="none" spc="0" normalizeH="0" baseline="0" noProof="0" dirty="0">
              <a:ln>
                <a:noFill/>
              </a:ln>
              <a:solidFill>
                <a:srgbClr val="182B47"/>
              </a:solidFill>
              <a:effectLst/>
              <a:uLnTx/>
              <a:uFillTx/>
              <a:latin typeface="Calibri"/>
              <a:ea typeface="+mn-ea"/>
              <a:cs typeface="+mn-cs"/>
            </a:endParaRP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3" name="Marcador de contenido 2">
            <a:extLst>
              <a:ext uri="{FF2B5EF4-FFF2-40B4-BE49-F238E27FC236}">
                <a16:creationId xmlns:a16="http://schemas.microsoft.com/office/drawing/2014/main" id="{45CC759D-A998-4767-89BC-6D4D2C57E745}"/>
              </a:ext>
            </a:extLst>
          </p:cNvPr>
          <p:cNvSpPr txBox="1">
            <a:spLocks/>
          </p:cNvSpPr>
          <p:nvPr/>
        </p:nvSpPr>
        <p:spPr>
          <a:xfrm>
            <a:off x="1628232" y="2255266"/>
            <a:ext cx="5463728" cy="651633"/>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182B47"/>
              </a:buClr>
              <a:buSzTx/>
              <a:buFont typeface="Wingdings" panose="05000000000000000000" pitchFamily="2" charset="2"/>
              <a:buChar char="§"/>
              <a:tabLst/>
              <a:defRPr/>
            </a:pPr>
            <a:r>
              <a:rPr lang="es-MX" sz="2000" b="1" dirty="0">
                <a:solidFill>
                  <a:srgbClr val="182B47"/>
                </a:solidFill>
                <a:latin typeface="Calibri"/>
              </a:rPr>
              <a:t>Se debe adoptar un diseño combinado de la encuesta con el marco de área y el marco de lista, para evitar la inestabilidad de las estimaciones.</a:t>
            </a:r>
            <a:endParaRPr kumimoji="0" lang="es-MX" sz="2000" b="1" i="0" u="none" strike="noStrike" kern="1200" cap="none" spc="0" normalizeH="0" baseline="0" noProof="0" dirty="0">
              <a:ln>
                <a:noFill/>
              </a:ln>
              <a:solidFill>
                <a:srgbClr val="182B47"/>
              </a:solidFill>
              <a:effectLst/>
              <a:uLnTx/>
              <a:uFillTx/>
              <a:latin typeface="Calibri"/>
              <a:ea typeface="+mn-ea"/>
              <a:cs typeface="+mn-cs"/>
            </a:endParaRP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4" name="Marcador de contenido 2">
            <a:extLst>
              <a:ext uri="{FF2B5EF4-FFF2-40B4-BE49-F238E27FC236}">
                <a16:creationId xmlns:a16="http://schemas.microsoft.com/office/drawing/2014/main" id="{0DC64EDC-CF5A-4D9C-8AE0-395DBB8A2616}"/>
              </a:ext>
            </a:extLst>
          </p:cNvPr>
          <p:cNvSpPr txBox="1">
            <a:spLocks/>
          </p:cNvSpPr>
          <p:nvPr/>
        </p:nvSpPr>
        <p:spPr>
          <a:xfrm>
            <a:off x="121959" y="3625252"/>
            <a:ext cx="5325969" cy="651633"/>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182B47"/>
              </a:buClr>
              <a:buSzTx/>
              <a:buFont typeface="Wingdings" panose="05000000000000000000" pitchFamily="2" charset="2"/>
              <a:buChar char="§"/>
              <a:tabLst/>
              <a:defRPr/>
            </a:pPr>
            <a:r>
              <a:rPr lang="es-MX" sz="2000" b="1" dirty="0">
                <a:solidFill>
                  <a:srgbClr val="182B47"/>
                </a:solidFill>
                <a:latin typeface="Calibri"/>
              </a:rPr>
              <a:t>Deben cuidarse las muestras de diferentes marcos, para tener un mismo cuestionario y una misma administración.</a:t>
            </a:r>
            <a:endParaRPr kumimoji="0" lang="es-MX" sz="2000" b="1" i="0" u="none" strike="noStrike" kern="1200" cap="none" spc="0" normalizeH="0" baseline="0" noProof="0" dirty="0">
              <a:ln>
                <a:noFill/>
              </a:ln>
              <a:solidFill>
                <a:srgbClr val="182B47"/>
              </a:solidFill>
              <a:effectLst/>
              <a:uLnTx/>
              <a:uFillTx/>
              <a:latin typeface="Calibri"/>
              <a:ea typeface="+mn-ea"/>
              <a:cs typeface="+mn-cs"/>
            </a:endParaRP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5" name="Marcador de contenido 2">
            <a:extLst>
              <a:ext uri="{FF2B5EF4-FFF2-40B4-BE49-F238E27FC236}">
                <a16:creationId xmlns:a16="http://schemas.microsoft.com/office/drawing/2014/main" id="{2F154DF6-4FBE-49F6-A40D-B07627A29800}"/>
              </a:ext>
            </a:extLst>
          </p:cNvPr>
          <p:cNvSpPr txBox="1">
            <a:spLocks/>
          </p:cNvSpPr>
          <p:nvPr/>
        </p:nvSpPr>
        <p:spPr>
          <a:xfrm>
            <a:off x="1716156" y="4904330"/>
            <a:ext cx="5463728" cy="651633"/>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182B47"/>
              </a:buClr>
              <a:buSzTx/>
              <a:buFont typeface="Wingdings" panose="05000000000000000000" pitchFamily="2" charset="2"/>
              <a:buChar char="§"/>
              <a:tabLst/>
              <a:defRPr/>
            </a:pPr>
            <a:r>
              <a:rPr kumimoji="0" lang="es-MX" sz="2000" b="1" i="0" u="none" strike="noStrike" kern="1200" cap="none" spc="0" normalizeH="0" baseline="0" noProof="0" dirty="0">
                <a:ln>
                  <a:noFill/>
                </a:ln>
                <a:solidFill>
                  <a:srgbClr val="182B47"/>
                </a:solidFill>
                <a:effectLst/>
                <a:uLnTx/>
                <a:uFillTx/>
                <a:latin typeface="Calibri"/>
                <a:ea typeface="+mn-ea"/>
                <a:cs typeface="+mn-cs"/>
              </a:rPr>
              <a:t>Se asume que </a:t>
            </a:r>
            <a:r>
              <a:rPr lang="es-MX" sz="2000" b="1" dirty="0">
                <a:solidFill>
                  <a:srgbClr val="182B47"/>
                </a:solidFill>
                <a:latin typeface="Calibri"/>
              </a:rPr>
              <a:t>existen dos o mas marcos de muestreo , con un nivel de cobertura, pero la unión de estos da una cobertura mas completa de la población.</a:t>
            </a: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6" name="Rectángulo 15">
            <a:extLst>
              <a:ext uri="{FF2B5EF4-FFF2-40B4-BE49-F238E27FC236}">
                <a16:creationId xmlns:a16="http://schemas.microsoft.com/office/drawing/2014/main" id="{B71412D9-C08B-40F6-A7F6-FC83906EB714}"/>
              </a:ext>
            </a:extLst>
          </p:cNvPr>
          <p:cNvSpPr/>
          <p:nvPr/>
        </p:nvSpPr>
        <p:spPr>
          <a:xfrm>
            <a:off x="7314130" y="930112"/>
            <a:ext cx="4608479" cy="2859692"/>
          </a:xfrm>
          <a:prstGeom prst="rect">
            <a:avLst/>
          </a:prstGeom>
          <a:noFill/>
          <a:ln w="12700" cap="flat" cmpd="sng" algn="ctr">
            <a:solidFill>
              <a:srgbClr val="00206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a:extLst>
              <a:ext uri="{FF2B5EF4-FFF2-40B4-BE49-F238E27FC236}">
                <a16:creationId xmlns:a16="http://schemas.microsoft.com/office/drawing/2014/main" id="{E14FAAE5-5BEE-46F4-83B1-8D37416996F2}"/>
              </a:ext>
            </a:extLst>
          </p:cNvPr>
          <p:cNvSpPr/>
          <p:nvPr/>
        </p:nvSpPr>
        <p:spPr>
          <a:xfrm>
            <a:off x="9680087" y="1487997"/>
            <a:ext cx="1799618" cy="1534538"/>
          </a:xfrm>
          <a:prstGeom prst="ellipse">
            <a:avLst/>
          </a:prstGeom>
          <a:no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ángulo: esquinas redondeadas 17">
            <a:extLst>
              <a:ext uri="{FF2B5EF4-FFF2-40B4-BE49-F238E27FC236}">
                <a16:creationId xmlns:a16="http://schemas.microsoft.com/office/drawing/2014/main" id="{00015DD1-22F9-48D3-AA79-09CDC7C18220}"/>
              </a:ext>
            </a:extLst>
          </p:cNvPr>
          <p:cNvSpPr/>
          <p:nvPr/>
        </p:nvSpPr>
        <p:spPr>
          <a:xfrm>
            <a:off x="8256240" y="1517024"/>
            <a:ext cx="1799618" cy="1534538"/>
          </a:xfrm>
          <a:prstGeom prst="roundRect">
            <a:avLst/>
          </a:prstGeom>
          <a:noFill/>
          <a:ln w="12700" cap="flat" cmpd="sng" algn="ctr">
            <a:solidFill>
              <a:srgbClr val="C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CuadroTexto 18">
            <a:extLst>
              <a:ext uri="{FF2B5EF4-FFF2-40B4-BE49-F238E27FC236}">
                <a16:creationId xmlns:a16="http://schemas.microsoft.com/office/drawing/2014/main" id="{8035B14C-3A49-400C-BBCA-6F7629F05728}"/>
              </a:ext>
            </a:extLst>
          </p:cNvPr>
          <p:cNvSpPr txBox="1"/>
          <p:nvPr/>
        </p:nvSpPr>
        <p:spPr>
          <a:xfrm>
            <a:off x="10416480" y="578612"/>
            <a:ext cx="1900541" cy="369332"/>
          </a:xfrm>
          <a:prstGeom prst="rect">
            <a:avLst/>
          </a:prstGeom>
          <a:noFill/>
        </p:spPr>
        <p:txBody>
          <a:bodyPr wrap="square" rtlCol="0">
            <a:spAutoFit/>
          </a:bodyPr>
          <a:lstStyle/>
          <a:p>
            <a:r>
              <a:rPr lang="es-ES" dirty="0"/>
              <a:t>U</a:t>
            </a:r>
            <a:r>
              <a:rPr lang="es-ES" sz="1100" dirty="0"/>
              <a:t>: objeto de estudio</a:t>
            </a:r>
            <a:endParaRPr lang="es-MX" dirty="0"/>
          </a:p>
        </p:txBody>
      </p:sp>
      <p:sp>
        <p:nvSpPr>
          <p:cNvPr id="20" name="CuadroTexto 19">
            <a:extLst>
              <a:ext uri="{FF2B5EF4-FFF2-40B4-BE49-F238E27FC236}">
                <a16:creationId xmlns:a16="http://schemas.microsoft.com/office/drawing/2014/main" id="{CE016B8E-2934-407F-BC42-0F885D352EEE}"/>
              </a:ext>
            </a:extLst>
          </p:cNvPr>
          <p:cNvSpPr txBox="1"/>
          <p:nvPr/>
        </p:nvSpPr>
        <p:spPr>
          <a:xfrm>
            <a:off x="8256240" y="1162158"/>
            <a:ext cx="1541632" cy="369332"/>
          </a:xfrm>
          <a:prstGeom prst="rect">
            <a:avLst/>
          </a:prstGeom>
          <a:noFill/>
        </p:spPr>
        <p:txBody>
          <a:bodyPr wrap="square" rtlCol="0">
            <a:spAutoFit/>
          </a:bodyPr>
          <a:lstStyle/>
          <a:p>
            <a:r>
              <a:rPr lang="es-ES" sz="1600" dirty="0"/>
              <a:t>U</a:t>
            </a:r>
            <a:r>
              <a:rPr lang="es-ES" sz="1100" dirty="0"/>
              <a:t>A</a:t>
            </a:r>
            <a:r>
              <a:rPr lang="es-ES" dirty="0"/>
              <a:t>  </a:t>
            </a:r>
            <a:r>
              <a:rPr lang="es-ES" sz="1000" dirty="0"/>
              <a:t>marco muestral A</a:t>
            </a:r>
            <a:endParaRPr lang="es-MX" sz="1000" dirty="0"/>
          </a:p>
        </p:txBody>
      </p:sp>
      <p:sp>
        <p:nvSpPr>
          <p:cNvPr id="21" name="CuadroTexto 20">
            <a:extLst>
              <a:ext uri="{FF2B5EF4-FFF2-40B4-BE49-F238E27FC236}">
                <a16:creationId xmlns:a16="http://schemas.microsoft.com/office/drawing/2014/main" id="{0FA92791-F113-4637-9754-A9C2D134DC48}"/>
              </a:ext>
            </a:extLst>
          </p:cNvPr>
          <p:cNvSpPr txBox="1"/>
          <p:nvPr/>
        </p:nvSpPr>
        <p:spPr>
          <a:xfrm>
            <a:off x="9902084" y="1170215"/>
            <a:ext cx="1675795" cy="369332"/>
          </a:xfrm>
          <a:prstGeom prst="rect">
            <a:avLst/>
          </a:prstGeom>
          <a:noFill/>
        </p:spPr>
        <p:txBody>
          <a:bodyPr wrap="square" rtlCol="0">
            <a:spAutoFit/>
          </a:bodyPr>
          <a:lstStyle/>
          <a:p>
            <a:r>
              <a:rPr lang="es-ES" sz="1600" dirty="0"/>
              <a:t>U</a:t>
            </a:r>
            <a:r>
              <a:rPr lang="es-ES" sz="1100" dirty="0"/>
              <a:t>B</a:t>
            </a:r>
            <a:r>
              <a:rPr lang="es-ES" dirty="0"/>
              <a:t>  </a:t>
            </a:r>
            <a:r>
              <a:rPr lang="es-ES" sz="1000" dirty="0"/>
              <a:t>marco muestral B</a:t>
            </a:r>
            <a:endParaRPr lang="es-MX" sz="1000" dirty="0"/>
          </a:p>
        </p:txBody>
      </p:sp>
      <p:sp>
        <p:nvSpPr>
          <p:cNvPr id="22" name="CuadroTexto 21">
            <a:extLst>
              <a:ext uri="{FF2B5EF4-FFF2-40B4-BE49-F238E27FC236}">
                <a16:creationId xmlns:a16="http://schemas.microsoft.com/office/drawing/2014/main" id="{D90786A6-9AE7-42C4-BD1E-FB6526113F84}"/>
              </a:ext>
            </a:extLst>
          </p:cNvPr>
          <p:cNvSpPr txBox="1"/>
          <p:nvPr/>
        </p:nvSpPr>
        <p:spPr>
          <a:xfrm>
            <a:off x="10426468" y="1565291"/>
            <a:ext cx="571500" cy="307777"/>
          </a:xfrm>
          <a:prstGeom prst="rect">
            <a:avLst/>
          </a:prstGeom>
          <a:noFill/>
        </p:spPr>
        <p:txBody>
          <a:bodyPr wrap="square">
            <a:spAutoFit/>
          </a:bodyPr>
          <a:lstStyle/>
          <a:p>
            <a:r>
              <a:rPr lang="es-ES" sz="1400" dirty="0"/>
              <a:t>U</a:t>
            </a:r>
            <a:r>
              <a:rPr lang="es-ES" sz="1000" dirty="0"/>
              <a:t>B</a:t>
            </a:r>
            <a:endParaRPr lang="es-MX" dirty="0"/>
          </a:p>
        </p:txBody>
      </p:sp>
      <p:sp>
        <p:nvSpPr>
          <p:cNvPr id="23" name="CuadroTexto 22">
            <a:extLst>
              <a:ext uri="{FF2B5EF4-FFF2-40B4-BE49-F238E27FC236}">
                <a16:creationId xmlns:a16="http://schemas.microsoft.com/office/drawing/2014/main" id="{9E820F67-5FCE-4F03-8358-C3F096F6A97C}"/>
              </a:ext>
            </a:extLst>
          </p:cNvPr>
          <p:cNvSpPr txBox="1"/>
          <p:nvPr/>
        </p:nvSpPr>
        <p:spPr>
          <a:xfrm>
            <a:off x="8887135" y="1575213"/>
            <a:ext cx="571500" cy="307777"/>
          </a:xfrm>
          <a:prstGeom prst="rect">
            <a:avLst/>
          </a:prstGeom>
          <a:noFill/>
        </p:spPr>
        <p:txBody>
          <a:bodyPr wrap="square">
            <a:spAutoFit/>
          </a:bodyPr>
          <a:lstStyle/>
          <a:p>
            <a:r>
              <a:rPr lang="es-ES" sz="1400" dirty="0"/>
              <a:t>U</a:t>
            </a:r>
            <a:r>
              <a:rPr lang="es-ES" sz="1000" dirty="0"/>
              <a:t>A</a:t>
            </a:r>
            <a:endParaRPr lang="es-MX" dirty="0"/>
          </a:p>
        </p:txBody>
      </p:sp>
      <p:sp>
        <p:nvSpPr>
          <p:cNvPr id="24" name="Marcador de contenido 2">
            <a:extLst>
              <a:ext uri="{FF2B5EF4-FFF2-40B4-BE49-F238E27FC236}">
                <a16:creationId xmlns:a16="http://schemas.microsoft.com/office/drawing/2014/main" id="{04C724BF-DE73-4E15-BF13-B9F5F698B951}"/>
              </a:ext>
            </a:extLst>
          </p:cNvPr>
          <p:cNvSpPr txBox="1">
            <a:spLocks/>
          </p:cNvSpPr>
          <p:nvPr/>
        </p:nvSpPr>
        <p:spPr>
          <a:xfrm>
            <a:off x="7567781" y="3940028"/>
            <a:ext cx="4388658" cy="107112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just" defTabSz="914400" rtl="0" eaLnBrk="1" fontAlgn="auto" latinLnBrk="0" hangingPunct="1">
              <a:lnSpc>
                <a:spcPct val="100000"/>
              </a:lnSpc>
              <a:spcBef>
                <a:spcPct val="20000"/>
              </a:spcBef>
              <a:spcAft>
                <a:spcPts val="0"/>
              </a:spcAft>
              <a:buClr>
                <a:srgbClr val="182B47"/>
              </a:buClr>
              <a:buSzTx/>
              <a:tabLst/>
              <a:defRPr/>
            </a:pPr>
            <a:r>
              <a:rPr lang="es-MX" sz="1600" b="1" dirty="0">
                <a:solidFill>
                  <a:srgbClr val="182B47"/>
                </a:solidFill>
                <a:latin typeface="Calibri"/>
              </a:rPr>
              <a:t>Bajo estos supuestos se obtiene que para sacar el estimador total de la muestra , es la sumatoria del dominio A con el dominio B y el dominio AB.</a:t>
            </a:r>
            <a:endParaRPr kumimoji="0" lang="es-MX" sz="1400" b="0" i="0" u="none" strike="noStrike" kern="1200" cap="none" spc="0" normalizeH="0" baseline="0" noProof="0" dirty="0">
              <a:ln>
                <a:noFill/>
              </a:ln>
              <a:solidFill>
                <a:srgbClr val="182B47"/>
              </a:solidFill>
              <a:effectLst/>
              <a:uLnTx/>
              <a:uFillTx/>
              <a:latin typeface="Calibri"/>
              <a:ea typeface="+mn-ea"/>
              <a:cs typeface="+mn-cs"/>
            </a:endParaRPr>
          </a:p>
        </p:txBody>
      </p:sp>
      <p:pic>
        <p:nvPicPr>
          <p:cNvPr id="25" name="Imagen 24">
            <a:extLst>
              <a:ext uri="{FF2B5EF4-FFF2-40B4-BE49-F238E27FC236}">
                <a16:creationId xmlns:a16="http://schemas.microsoft.com/office/drawing/2014/main" id="{76F1FAA1-3C65-40C8-AE72-75CF8A068393}"/>
              </a:ext>
            </a:extLst>
          </p:cNvPr>
          <p:cNvPicPr>
            <a:picLocks noChangeAspect="1"/>
          </p:cNvPicPr>
          <p:nvPr/>
        </p:nvPicPr>
        <p:blipFill>
          <a:blip r:embed="rId2"/>
          <a:stretch>
            <a:fillRect/>
          </a:stretch>
        </p:blipFill>
        <p:spPr>
          <a:xfrm>
            <a:off x="8970073" y="4944598"/>
            <a:ext cx="1584074" cy="327288"/>
          </a:xfrm>
          <a:prstGeom prst="rect">
            <a:avLst/>
          </a:prstGeom>
        </p:spPr>
      </p:pic>
      <p:sp>
        <p:nvSpPr>
          <p:cNvPr id="26" name="Elipse 25">
            <a:extLst>
              <a:ext uri="{FF2B5EF4-FFF2-40B4-BE49-F238E27FC236}">
                <a16:creationId xmlns:a16="http://schemas.microsoft.com/office/drawing/2014/main" id="{469261DB-C36F-42F7-8B60-FA830C6B5469}"/>
              </a:ext>
            </a:extLst>
          </p:cNvPr>
          <p:cNvSpPr/>
          <p:nvPr/>
        </p:nvSpPr>
        <p:spPr>
          <a:xfrm>
            <a:off x="8574719" y="2033214"/>
            <a:ext cx="1017797" cy="534324"/>
          </a:xfrm>
          <a:prstGeom prst="ellipse">
            <a:avLst/>
          </a:prstGeom>
          <a:solidFill>
            <a:srgbClr val="FF0000">
              <a:alpha val="31000"/>
            </a:srgbClr>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800" dirty="0">
              <a:solidFill>
                <a:schemeClr val="tx1"/>
              </a:solidFill>
            </a:endParaRPr>
          </a:p>
        </p:txBody>
      </p:sp>
      <p:sp>
        <p:nvSpPr>
          <p:cNvPr id="27" name="Rectángulo 26">
            <a:extLst>
              <a:ext uri="{FF2B5EF4-FFF2-40B4-BE49-F238E27FC236}">
                <a16:creationId xmlns:a16="http://schemas.microsoft.com/office/drawing/2014/main" id="{AB5F94DD-C223-4837-A9BD-17739900C080}"/>
              </a:ext>
            </a:extLst>
          </p:cNvPr>
          <p:cNvSpPr/>
          <p:nvPr/>
        </p:nvSpPr>
        <p:spPr>
          <a:xfrm>
            <a:off x="10245652" y="1909709"/>
            <a:ext cx="855427" cy="544563"/>
          </a:xfrm>
          <a:prstGeom prst="rect">
            <a:avLst/>
          </a:prstGeom>
          <a:solidFill>
            <a:srgbClr val="00B0F0">
              <a:alpha val="31000"/>
            </a:srgbClr>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800" dirty="0">
              <a:solidFill>
                <a:schemeClr val="tx1"/>
              </a:solidFill>
            </a:endParaRPr>
          </a:p>
        </p:txBody>
      </p:sp>
      <p:sp>
        <p:nvSpPr>
          <p:cNvPr id="28" name="CuadroTexto 27">
            <a:extLst>
              <a:ext uri="{FF2B5EF4-FFF2-40B4-BE49-F238E27FC236}">
                <a16:creationId xmlns:a16="http://schemas.microsoft.com/office/drawing/2014/main" id="{BAACDBFF-C43F-456E-970C-45C54B0B036C}"/>
              </a:ext>
            </a:extLst>
          </p:cNvPr>
          <p:cNvSpPr txBox="1"/>
          <p:nvPr/>
        </p:nvSpPr>
        <p:spPr>
          <a:xfrm>
            <a:off x="10100280" y="2508583"/>
            <a:ext cx="3993812" cy="276999"/>
          </a:xfrm>
          <a:prstGeom prst="rect">
            <a:avLst/>
          </a:prstGeom>
          <a:noFill/>
        </p:spPr>
        <p:txBody>
          <a:bodyPr wrap="square" rtlCol="0">
            <a:spAutoFit/>
          </a:bodyPr>
          <a:lstStyle/>
          <a:p>
            <a:r>
              <a:rPr lang="es-ES" sz="1200" dirty="0"/>
              <a:t>U</a:t>
            </a:r>
            <a:r>
              <a:rPr lang="es-ES" sz="700" dirty="0"/>
              <a:t>B</a:t>
            </a:r>
            <a:r>
              <a:rPr lang="es-ES" sz="1200" dirty="0"/>
              <a:t> = B = U - U</a:t>
            </a:r>
            <a:r>
              <a:rPr lang="es-ES" sz="700" dirty="0"/>
              <a:t>A</a:t>
            </a:r>
            <a:endParaRPr lang="es-MX" sz="700" dirty="0"/>
          </a:p>
        </p:txBody>
      </p:sp>
      <p:sp>
        <p:nvSpPr>
          <p:cNvPr id="29" name="CuadroTexto 28">
            <a:extLst>
              <a:ext uri="{FF2B5EF4-FFF2-40B4-BE49-F238E27FC236}">
                <a16:creationId xmlns:a16="http://schemas.microsoft.com/office/drawing/2014/main" id="{F1D2376F-E6A7-46FE-8439-DFD6D3587312}"/>
              </a:ext>
            </a:extLst>
          </p:cNvPr>
          <p:cNvSpPr txBox="1"/>
          <p:nvPr/>
        </p:nvSpPr>
        <p:spPr>
          <a:xfrm>
            <a:off x="8557241" y="1776500"/>
            <a:ext cx="3993812" cy="261610"/>
          </a:xfrm>
          <a:prstGeom prst="rect">
            <a:avLst/>
          </a:prstGeom>
          <a:noFill/>
        </p:spPr>
        <p:txBody>
          <a:bodyPr wrap="square" rtlCol="0">
            <a:spAutoFit/>
          </a:bodyPr>
          <a:lstStyle/>
          <a:p>
            <a:r>
              <a:rPr lang="es-ES" sz="1100" dirty="0"/>
              <a:t>U</a:t>
            </a:r>
            <a:r>
              <a:rPr lang="es-ES" sz="700" dirty="0"/>
              <a:t>A</a:t>
            </a:r>
            <a:r>
              <a:rPr lang="es-ES" sz="1100" dirty="0"/>
              <a:t> = A = U - U</a:t>
            </a:r>
            <a:r>
              <a:rPr lang="es-ES" sz="700" dirty="0"/>
              <a:t>B</a:t>
            </a:r>
            <a:endParaRPr lang="es-MX" sz="700" dirty="0"/>
          </a:p>
        </p:txBody>
      </p:sp>
      <p:sp>
        <p:nvSpPr>
          <p:cNvPr id="30" name="CuadroTexto 29">
            <a:extLst>
              <a:ext uri="{FF2B5EF4-FFF2-40B4-BE49-F238E27FC236}">
                <a16:creationId xmlns:a16="http://schemas.microsoft.com/office/drawing/2014/main" id="{523847D6-F4A5-443C-ACB9-E32BC5AB2D19}"/>
              </a:ext>
            </a:extLst>
          </p:cNvPr>
          <p:cNvSpPr txBox="1"/>
          <p:nvPr/>
        </p:nvSpPr>
        <p:spPr>
          <a:xfrm>
            <a:off x="9458635" y="3126022"/>
            <a:ext cx="3993812" cy="246221"/>
          </a:xfrm>
          <a:prstGeom prst="rect">
            <a:avLst/>
          </a:prstGeom>
          <a:noFill/>
        </p:spPr>
        <p:txBody>
          <a:bodyPr wrap="square" rtlCol="0">
            <a:spAutoFit/>
          </a:bodyPr>
          <a:lstStyle/>
          <a:p>
            <a:r>
              <a:rPr lang="es-ES" sz="1000" dirty="0"/>
              <a:t>U</a:t>
            </a:r>
            <a:r>
              <a:rPr lang="es-ES" sz="800" dirty="0"/>
              <a:t>AB</a:t>
            </a:r>
            <a:r>
              <a:rPr lang="es-ES" sz="1000" dirty="0"/>
              <a:t> = A</a:t>
            </a:r>
            <a:r>
              <a:rPr lang="es-ES" sz="800" dirty="0"/>
              <a:t>B</a:t>
            </a:r>
            <a:r>
              <a:rPr lang="es-ES" sz="1000" dirty="0"/>
              <a:t> = U</a:t>
            </a:r>
            <a:r>
              <a:rPr lang="es-ES" sz="800" dirty="0"/>
              <a:t>A</a:t>
            </a:r>
            <a:r>
              <a:rPr lang="es-ES" sz="1000" dirty="0"/>
              <a:t>  </a:t>
            </a:r>
            <a:r>
              <a:rPr lang="es-MX" sz="1000" b="0" i="0" dirty="0">
                <a:effectLst/>
                <a:latin typeface="Google Sans"/>
              </a:rPr>
              <a:t>∩</a:t>
            </a:r>
            <a:r>
              <a:rPr lang="es-ES" sz="1000" dirty="0"/>
              <a:t>  U</a:t>
            </a:r>
            <a:r>
              <a:rPr lang="es-ES" sz="800" dirty="0"/>
              <a:t>B</a:t>
            </a:r>
            <a:endParaRPr lang="es-MX" sz="800" dirty="0"/>
          </a:p>
        </p:txBody>
      </p:sp>
      <p:sp>
        <p:nvSpPr>
          <p:cNvPr id="31" name="CuadroTexto 30">
            <a:extLst>
              <a:ext uri="{FF2B5EF4-FFF2-40B4-BE49-F238E27FC236}">
                <a16:creationId xmlns:a16="http://schemas.microsoft.com/office/drawing/2014/main" id="{681969F9-EB06-458B-A255-ED6241FE432F}"/>
              </a:ext>
            </a:extLst>
          </p:cNvPr>
          <p:cNvSpPr txBox="1"/>
          <p:nvPr/>
        </p:nvSpPr>
        <p:spPr>
          <a:xfrm>
            <a:off x="10007470" y="1981243"/>
            <a:ext cx="1394197" cy="353943"/>
          </a:xfrm>
          <a:prstGeom prst="rect">
            <a:avLst/>
          </a:prstGeom>
          <a:noFill/>
        </p:spPr>
        <p:txBody>
          <a:bodyPr wrap="square" rtlCol="0">
            <a:spAutoFit/>
          </a:bodyPr>
          <a:lstStyle/>
          <a:p>
            <a:pPr algn="ctr"/>
            <a:r>
              <a:rPr lang="es-ES" sz="850" dirty="0">
                <a:solidFill>
                  <a:schemeClr val="tx1"/>
                </a:solidFill>
              </a:rPr>
              <a:t>S</a:t>
            </a:r>
            <a:r>
              <a:rPr lang="es-ES" sz="600" dirty="0"/>
              <a:t>B</a:t>
            </a:r>
            <a:r>
              <a:rPr lang="es-ES" sz="850" dirty="0">
                <a:solidFill>
                  <a:schemeClr val="tx1"/>
                </a:solidFill>
              </a:rPr>
              <a:t> </a:t>
            </a:r>
          </a:p>
          <a:p>
            <a:pPr algn="ctr"/>
            <a:r>
              <a:rPr lang="es-ES" sz="850" dirty="0">
                <a:solidFill>
                  <a:schemeClr val="tx1"/>
                </a:solidFill>
              </a:rPr>
              <a:t>muestra de B</a:t>
            </a:r>
            <a:endParaRPr lang="es-MX" sz="850" dirty="0">
              <a:solidFill>
                <a:schemeClr val="tx1"/>
              </a:solidFill>
            </a:endParaRPr>
          </a:p>
        </p:txBody>
      </p:sp>
      <p:sp>
        <p:nvSpPr>
          <p:cNvPr id="32" name="CuadroTexto 31">
            <a:extLst>
              <a:ext uri="{FF2B5EF4-FFF2-40B4-BE49-F238E27FC236}">
                <a16:creationId xmlns:a16="http://schemas.microsoft.com/office/drawing/2014/main" id="{28AAF6CB-BE24-4A89-AA85-ECFBEF29C7A7}"/>
              </a:ext>
            </a:extLst>
          </p:cNvPr>
          <p:cNvSpPr txBox="1"/>
          <p:nvPr/>
        </p:nvSpPr>
        <p:spPr>
          <a:xfrm>
            <a:off x="8421566" y="2086932"/>
            <a:ext cx="1394197" cy="353943"/>
          </a:xfrm>
          <a:prstGeom prst="rect">
            <a:avLst/>
          </a:prstGeom>
          <a:noFill/>
        </p:spPr>
        <p:txBody>
          <a:bodyPr wrap="square" rtlCol="0">
            <a:spAutoFit/>
          </a:bodyPr>
          <a:lstStyle/>
          <a:p>
            <a:pPr algn="ctr"/>
            <a:r>
              <a:rPr lang="es-ES" sz="850" dirty="0">
                <a:solidFill>
                  <a:schemeClr val="tx1"/>
                </a:solidFill>
              </a:rPr>
              <a:t>S</a:t>
            </a:r>
            <a:r>
              <a:rPr lang="es-ES" sz="600" dirty="0">
                <a:solidFill>
                  <a:schemeClr val="tx1"/>
                </a:solidFill>
              </a:rPr>
              <a:t>A</a:t>
            </a:r>
            <a:r>
              <a:rPr lang="es-ES" sz="850" dirty="0">
                <a:solidFill>
                  <a:schemeClr val="tx1"/>
                </a:solidFill>
              </a:rPr>
              <a:t> </a:t>
            </a:r>
          </a:p>
          <a:p>
            <a:pPr algn="ctr"/>
            <a:r>
              <a:rPr lang="es-ES" sz="850" dirty="0">
                <a:solidFill>
                  <a:schemeClr val="tx1"/>
                </a:solidFill>
              </a:rPr>
              <a:t>muestra de A</a:t>
            </a:r>
            <a:endParaRPr lang="es-MX" sz="850" dirty="0">
              <a:solidFill>
                <a:schemeClr val="tx1"/>
              </a:solidFill>
            </a:endParaRPr>
          </a:p>
        </p:txBody>
      </p:sp>
      <p:sp>
        <p:nvSpPr>
          <p:cNvPr id="33" name="CuadroTexto 32">
            <a:extLst>
              <a:ext uri="{FF2B5EF4-FFF2-40B4-BE49-F238E27FC236}">
                <a16:creationId xmlns:a16="http://schemas.microsoft.com/office/drawing/2014/main" id="{A90D8F6F-1C8C-439E-98EA-E090160D2E59}"/>
              </a:ext>
            </a:extLst>
          </p:cNvPr>
          <p:cNvSpPr txBox="1"/>
          <p:nvPr/>
        </p:nvSpPr>
        <p:spPr>
          <a:xfrm>
            <a:off x="9675367" y="2072461"/>
            <a:ext cx="383318" cy="261610"/>
          </a:xfrm>
          <a:prstGeom prst="rect">
            <a:avLst/>
          </a:prstGeom>
          <a:noFill/>
        </p:spPr>
        <p:txBody>
          <a:bodyPr wrap="square">
            <a:spAutoFit/>
          </a:bodyPr>
          <a:lstStyle/>
          <a:p>
            <a:r>
              <a:rPr lang="es-ES" sz="1100" dirty="0"/>
              <a:t>U</a:t>
            </a:r>
            <a:r>
              <a:rPr lang="es-ES" sz="750" dirty="0"/>
              <a:t>AB</a:t>
            </a:r>
            <a:endParaRPr lang="es-MX" sz="750" dirty="0"/>
          </a:p>
        </p:txBody>
      </p:sp>
      <p:cxnSp>
        <p:nvCxnSpPr>
          <p:cNvPr id="35" name="Conector recto 34">
            <a:extLst>
              <a:ext uri="{FF2B5EF4-FFF2-40B4-BE49-F238E27FC236}">
                <a16:creationId xmlns:a16="http://schemas.microsoft.com/office/drawing/2014/main" id="{FEB11FD6-1E60-4A3F-9DCB-BCBEFC68B402}"/>
              </a:ext>
            </a:extLst>
          </p:cNvPr>
          <p:cNvCxnSpPr/>
          <p:nvPr/>
        </p:nvCxnSpPr>
        <p:spPr>
          <a:xfrm>
            <a:off x="9797872" y="1873068"/>
            <a:ext cx="257986" cy="9922"/>
          </a:xfrm>
          <a:prstGeom prst="line">
            <a:avLst/>
          </a:prstGeom>
        </p:spPr>
        <p:style>
          <a:lnRef idx="1">
            <a:schemeClr val="accent6"/>
          </a:lnRef>
          <a:fillRef idx="0">
            <a:schemeClr val="accent6"/>
          </a:fillRef>
          <a:effectRef idx="0">
            <a:schemeClr val="accent6"/>
          </a:effectRef>
          <a:fontRef idx="minor">
            <a:schemeClr val="tx1"/>
          </a:fontRef>
        </p:style>
      </p:cxnSp>
      <p:cxnSp>
        <p:nvCxnSpPr>
          <p:cNvPr id="36" name="Conector recto 35">
            <a:extLst>
              <a:ext uri="{FF2B5EF4-FFF2-40B4-BE49-F238E27FC236}">
                <a16:creationId xmlns:a16="http://schemas.microsoft.com/office/drawing/2014/main" id="{7A89C43D-9D28-4062-AA09-FCABD6C6B0C4}"/>
              </a:ext>
            </a:extLst>
          </p:cNvPr>
          <p:cNvCxnSpPr>
            <a:cxnSpLocks/>
          </p:cNvCxnSpPr>
          <p:nvPr/>
        </p:nvCxnSpPr>
        <p:spPr>
          <a:xfrm>
            <a:off x="9723939" y="2010105"/>
            <a:ext cx="326072" cy="11642"/>
          </a:xfrm>
          <a:prstGeom prst="line">
            <a:avLst/>
          </a:prstGeom>
        </p:spPr>
        <p:style>
          <a:lnRef idx="1">
            <a:schemeClr val="accent6"/>
          </a:lnRef>
          <a:fillRef idx="0">
            <a:schemeClr val="accent6"/>
          </a:fillRef>
          <a:effectRef idx="0">
            <a:schemeClr val="accent6"/>
          </a:effectRef>
          <a:fontRef idx="minor">
            <a:schemeClr val="tx1"/>
          </a:fontRef>
        </p:style>
      </p:cxnSp>
      <p:cxnSp>
        <p:nvCxnSpPr>
          <p:cNvPr id="39" name="Conector recto 38">
            <a:extLst>
              <a:ext uri="{FF2B5EF4-FFF2-40B4-BE49-F238E27FC236}">
                <a16:creationId xmlns:a16="http://schemas.microsoft.com/office/drawing/2014/main" id="{1165E5E6-60D5-463B-BB6B-5CA29409C862}"/>
              </a:ext>
            </a:extLst>
          </p:cNvPr>
          <p:cNvCxnSpPr>
            <a:cxnSpLocks/>
          </p:cNvCxnSpPr>
          <p:nvPr/>
        </p:nvCxnSpPr>
        <p:spPr>
          <a:xfrm>
            <a:off x="9873651" y="1776500"/>
            <a:ext cx="176360" cy="8057"/>
          </a:xfrm>
          <a:prstGeom prst="line">
            <a:avLst/>
          </a:prstGeom>
        </p:spPr>
        <p:style>
          <a:lnRef idx="1">
            <a:schemeClr val="accent6"/>
          </a:lnRef>
          <a:fillRef idx="0">
            <a:schemeClr val="accent6"/>
          </a:fillRef>
          <a:effectRef idx="0">
            <a:schemeClr val="accent6"/>
          </a:effectRef>
          <a:fontRef idx="minor">
            <a:schemeClr val="tx1"/>
          </a:fontRef>
        </p:style>
      </p:cxnSp>
      <p:cxnSp>
        <p:nvCxnSpPr>
          <p:cNvPr id="41" name="Conector recto 40">
            <a:extLst>
              <a:ext uri="{FF2B5EF4-FFF2-40B4-BE49-F238E27FC236}">
                <a16:creationId xmlns:a16="http://schemas.microsoft.com/office/drawing/2014/main" id="{9B372763-8F77-4957-BF75-C59FF182F9AF}"/>
              </a:ext>
            </a:extLst>
          </p:cNvPr>
          <p:cNvCxnSpPr>
            <a:cxnSpLocks/>
          </p:cNvCxnSpPr>
          <p:nvPr/>
        </p:nvCxnSpPr>
        <p:spPr>
          <a:xfrm>
            <a:off x="9690018" y="2133148"/>
            <a:ext cx="367267"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44" name="Conector recto 43">
            <a:extLst>
              <a:ext uri="{FF2B5EF4-FFF2-40B4-BE49-F238E27FC236}">
                <a16:creationId xmlns:a16="http://schemas.microsoft.com/office/drawing/2014/main" id="{D7B45EF4-2F73-44EB-8728-2467383AA0EB}"/>
              </a:ext>
            </a:extLst>
          </p:cNvPr>
          <p:cNvCxnSpPr>
            <a:cxnSpLocks/>
          </p:cNvCxnSpPr>
          <p:nvPr/>
        </p:nvCxnSpPr>
        <p:spPr>
          <a:xfrm flipV="1">
            <a:off x="9678581" y="2300376"/>
            <a:ext cx="371430" cy="2072"/>
          </a:xfrm>
          <a:prstGeom prst="line">
            <a:avLst/>
          </a:prstGeom>
        </p:spPr>
        <p:style>
          <a:lnRef idx="1">
            <a:schemeClr val="accent6"/>
          </a:lnRef>
          <a:fillRef idx="0">
            <a:schemeClr val="accent6"/>
          </a:fillRef>
          <a:effectRef idx="0">
            <a:schemeClr val="accent6"/>
          </a:effectRef>
          <a:fontRef idx="minor">
            <a:schemeClr val="tx1"/>
          </a:fontRef>
        </p:style>
      </p:cxnSp>
      <p:cxnSp>
        <p:nvCxnSpPr>
          <p:cNvPr id="49" name="Conector recto 48">
            <a:extLst>
              <a:ext uri="{FF2B5EF4-FFF2-40B4-BE49-F238E27FC236}">
                <a16:creationId xmlns:a16="http://schemas.microsoft.com/office/drawing/2014/main" id="{C94D5364-A98B-4C11-A6C0-33C798EDA0C6}"/>
              </a:ext>
            </a:extLst>
          </p:cNvPr>
          <p:cNvCxnSpPr>
            <a:cxnSpLocks/>
          </p:cNvCxnSpPr>
          <p:nvPr/>
        </p:nvCxnSpPr>
        <p:spPr>
          <a:xfrm flipV="1">
            <a:off x="9698655" y="2437558"/>
            <a:ext cx="355406" cy="2947"/>
          </a:xfrm>
          <a:prstGeom prst="line">
            <a:avLst/>
          </a:prstGeom>
        </p:spPr>
        <p:style>
          <a:lnRef idx="1">
            <a:schemeClr val="accent6"/>
          </a:lnRef>
          <a:fillRef idx="0">
            <a:schemeClr val="accent6"/>
          </a:fillRef>
          <a:effectRef idx="0">
            <a:schemeClr val="accent6"/>
          </a:effectRef>
          <a:fontRef idx="minor">
            <a:schemeClr val="tx1"/>
          </a:fontRef>
        </p:style>
      </p:cxnSp>
      <p:cxnSp>
        <p:nvCxnSpPr>
          <p:cNvPr id="51" name="Conector recto 50">
            <a:extLst>
              <a:ext uri="{FF2B5EF4-FFF2-40B4-BE49-F238E27FC236}">
                <a16:creationId xmlns:a16="http://schemas.microsoft.com/office/drawing/2014/main" id="{D40798C5-33C1-4C31-93EA-85882115EED8}"/>
              </a:ext>
            </a:extLst>
          </p:cNvPr>
          <p:cNvCxnSpPr>
            <a:cxnSpLocks/>
          </p:cNvCxnSpPr>
          <p:nvPr/>
        </p:nvCxnSpPr>
        <p:spPr>
          <a:xfrm>
            <a:off x="9757982" y="2588502"/>
            <a:ext cx="299303" cy="1214"/>
          </a:xfrm>
          <a:prstGeom prst="line">
            <a:avLst/>
          </a:prstGeom>
        </p:spPr>
        <p:style>
          <a:lnRef idx="1">
            <a:schemeClr val="accent6"/>
          </a:lnRef>
          <a:fillRef idx="0">
            <a:schemeClr val="accent6"/>
          </a:fillRef>
          <a:effectRef idx="0">
            <a:schemeClr val="accent6"/>
          </a:effectRef>
          <a:fontRef idx="minor">
            <a:schemeClr val="tx1"/>
          </a:fontRef>
        </p:style>
      </p:cxnSp>
      <p:cxnSp>
        <p:nvCxnSpPr>
          <p:cNvPr id="54" name="Conector recto 53">
            <a:extLst>
              <a:ext uri="{FF2B5EF4-FFF2-40B4-BE49-F238E27FC236}">
                <a16:creationId xmlns:a16="http://schemas.microsoft.com/office/drawing/2014/main" id="{20B605A1-FC7D-4588-B3C4-57176171E190}"/>
              </a:ext>
            </a:extLst>
          </p:cNvPr>
          <p:cNvCxnSpPr>
            <a:cxnSpLocks/>
          </p:cNvCxnSpPr>
          <p:nvPr/>
        </p:nvCxnSpPr>
        <p:spPr>
          <a:xfrm>
            <a:off x="9832838" y="2685571"/>
            <a:ext cx="217173" cy="7632"/>
          </a:xfrm>
          <a:prstGeom prst="line">
            <a:avLst/>
          </a:prstGeom>
        </p:spPr>
        <p:style>
          <a:lnRef idx="1">
            <a:schemeClr val="accent6"/>
          </a:lnRef>
          <a:fillRef idx="0">
            <a:schemeClr val="accent6"/>
          </a:fillRef>
          <a:effectRef idx="0">
            <a:schemeClr val="accent6"/>
          </a:effectRef>
          <a:fontRef idx="minor">
            <a:schemeClr val="tx1"/>
          </a:fontRef>
        </p:style>
      </p:cxnSp>
      <p:cxnSp>
        <p:nvCxnSpPr>
          <p:cNvPr id="56" name="Conector recto 55">
            <a:extLst>
              <a:ext uri="{FF2B5EF4-FFF2-40B4-BE49-F238E27FC236}">
                <a16:creationId xmlns:a16="http://schemas.microsoft.com/office/drawing/2014/main" id="{BCAE9A41-93D8-48D1-9A11-C412FC921C47}"/>
              </a:ext>
            </a:extLst>
          </p:cNvPr>
          <p:cNvCxnSpPr>
            <a:cxnSpLocks/>
          </p:cNvCxnSpPr>
          <p:nvPr/>
        </p:nvCxnSpPr>
        <p:spPr>
          <a:xfrm>
            <a:off x="9908994" y="2767960"/>
            <a:ext cx="148291" cy="4961"/>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708132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1703512" y="207097"/>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Tipos de Marcos Muestrales Múltiples.</a:t>
            </a:r>
          </a:p>
          <a:p>
            <a:endParaRPr lang="es-MX" dirty="0"/>
          </a:p>
        </p:txBody>
      </p:sp>
      <p:sp>
        <p:nvSpPr>
          <p:cNvPr id="8" name="CuadroTexto 7">
            <a:extLst>
              <a:ext uri="{FF2B5EF4-FFF2-40B4-BE49-F238E27FC236}">
                <a16:creationId xmlns:a16="http://schemas.microsoft.com/office/drawing/2014/main" id="{8DC90C28-FEFF-48EC-8E38-056477B1831B}"/>
              </a:ext>
            </a:extLst>
          </p:cNvPr>
          <p:cNvSpPr txBox="1"/>
          <p:nvPr/>
        </p:nvSpPr>
        <p:spPr>
          <a:xfrm>
            <a:off x="389108" y="2967334"/>
            <a:ext cx="1342416" cy="923330"/>
          </a:xfrm>
          <a:prstGeom prst="rect">
            <a:avLst/>
          </a:prstGeom>
          <a:noFill/>
        </p:spPr>
        <p:txBody>
          <a:bodyPr wrap="square" rtlCol="0">
            <a:spAutoFit/>
          </a:bodyPr>
          <a:lstStyle/>
          <a:p>
            <a:r>
              <a:rPr lang="es-ES" dirty="0"/>
              <a:t>Marcos muestrales múltiples: </a:t>
            </a:r>
            <a:endParaRPr lang="es-MX" dirty="0"/>
          </a:p>
        </p:txBody>
      </p:sp>
      <p:sp>
        <p:nvSpPr>
          <p:cNvPr id="10" name="Abrir llave 9">
            <a:extLst>
              <a:ext uri="{FF2B5EF4-FFF2-40B4-BE49-F238E27FC236}">
                <a16:creationId xmlns:a16="http://schemas.microsoft.com/office/drawing/2014/main" id="{A93D9699-BC76-4E2C-83FB-9D06A0EB742D}"/>
              </a:ext>
            </a:extLst>
          </p:cNvPr>
          <p:cNvSpPr/>
          <p:nvPr/>
        </p:nvSpPr>
        <p:spPr>
          <a:xfrm>
            <a:off x="1653703" y="920048"/>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1" name="CuadroTexto 10">
            <a:extLst>
              <a:ext uri="{FF2B5EF4-FFF2-40B4-BE49-F238E27FC236}">
                <a16:creationId xmlns:a16="http://schemas.microsoft.com/office/drawing/2014/main" id="{9212B01A-D80A-4D1B-B8A7-290E4E9AF950}"/>
              </a:ext>
            </a:extLst>
          </p:cNvPr>
          <p:cNvSpPr txBox="1"/>
          <p:nvPr/>
        </p:nvSpPr>
        <p:spPr>
          <a:xfrm>
            <a:off x="2516425" y="1303113"/>
            <a:ext cx="1077592" cy="523220"/>
          </a:xfrm>
          <a:prstGeom prst="rect">
            <a:avLst/>
          </a:prstGeom>
          <a:noFill/>
        </p:spPr>
        <p:txBody>
          <a:bodyPr wrap="square" rtlCol="0">
            <a:spAutoFit/>
          </a:bodyPr>
          <a:lstStyle/>
          <a:p>
            <a:r>
              <a:rPr lang="es-ES" sz="1400" dirty="0"/>
              <a:t>Marcos de areas.</a:t>
            </a:r>
            <a:endParaRPr lang="es-MX" sz="1400" dirty="0"/>
          </a:p>
        </p:txBody>
      </p:sp>
      <p:sp>
        <p:nvSpPr>
          <p:cNvPr id="12" name="CuadroTexto 11">
            <a:extLst>
              <a:ext uri="{FF2B5EF4-FFF2-40B4-BE49-F238E27FC236}">
                <a16:creationId xmlns:a16="http://schemas.microsoft.com/office/drawing/2014/main" id="{0434850D-88AD-4B20-9ECF-E24C6245521E}"/>
              </a:ext>
            </a:extLst>
          </p:cNvPr>
          <p:cNvSpPr txBox="1"/>
          <p:nvPr/>
        </p:nvSpPr>
        <p:spPr>
          <a:xfrm>
            <a:off x="2529189" y="2540784"/>
            <a:ext cx="1488332" cy="738664"/>
          </a:xfrm>
          <a:prstGeom prst="rect">
            <a:avLst/>
          </a:prstGeom>
          <a:noFill/>
        </p:spPr>
        <p:txBody>
          <a:bodyPr wrap="square" rtlCol="0">
            <a:spAutoFit/>
          </a:bodyPr>
          <a:lstStyle/>
          <a:p>
            <a:r>
              <a:rPr lang="es-ES" sz="1400" dirty="0"/>
              <a:t>Marcos de muestreo maestros.</a:t>
            </a:r>
            <a:endParaRPr lang="es-MX" sz="1400" dirty="0"/>
          </a:p>
        </p:txBody>
      </p:sp>
      <p:sp>
        <p:nvSpPr>
          <p:cNvPr id="13" name="CuadroTexto 12">
            <a:extLst>
              <a:ext uri="{FF2B5EF4-FFF2-40B4-BE49-F238E27FC236}">
                <a16:creationId xmlns:a16="http://schemas.microsoft.com/office/drawing/2014/main" id="{129287CE-7F99-477B-8BFE-83267CD9810E}"/>
              </a:ext>
            </a:extLst>
          </p:cNvPr>
          <p:cNvSpPr txBox="1"/>
          <p:nvPr/>
        </p:nvSpPr>
        <p:spPr>
          <a:xfrm>
            <a:off x="2529189" y="3899800"/>
            <a:ext cx="1419995" cy="523220"/>
          </a:xfrm>
          <a:prstGeom prst="rect">
            <a:avLst/>
          </a:prstGeom>
          <a:noFill/>
        </p:spPr>
        <p:txBody>
          <a:bodyPr wrap="square" rtlCol="0">
            <a:spAutoFit/>
          </a:bodyPr>
          <a:lstStyle/>
          <a:p>
            <a:r>
              <a:rPr lang="es-ES" sz="1400" dirty="0"/>
              <a:t>Marcos </a:t>
            </a:r>
          </a:p>
          <a:p>
            <a:r>
              <a:rPr lang="es-ES" sz="1400" dirty="0"/>
              <a:t>“ab initio”</a:t>
            </a:r>
            <a:endParaRPr lang="es-MX" sz="1400" dirty="0"/>
          </a:p>
        </p:txBody>
      </p:sp>
      <p:sp>
        <p:nvSpPr>
          <p:cNvPr id="14" name="CuadroTexto 13">
            <a:extLst>
              <a:ext uri="{FF2B5EF4-FFF2-40B4-BE49-F238E27FC236}">
                <a16:creationId xmlns:a16="http://schemas.microsoft.com/office/drawing/2014/main" id="{2B3C227D-5FED-4A0E-A075-AB6EE1ABF02A}"/>
              </a:ext>
            </a:extLst>
          </p:cNvPr>
          <p:cNvSpPr txBox="1"/>
          <p:nvPr/>
        </p:nvSpPr>
        <p:spPr>
          <a:xfrm>
            <a:off x="2529189" y="5137471"/>
            <a:ext cx="1419995" cy="523220"/>
          </a:xfrm>
          <a:prstGeom prst="rect">
            <a:avLst/>
          </a:prstGeom>
          <a:noFill/>
        </p:spPr>
        <p:txBody>
          <a:bodyPr wrap="square" rtlCol="0">
            <a:spAutoFit/>
          </a:bodyPr>
          <a:lstStyle/>
          <a:p>
            <a:r>
              <a:rPr lang="es-ES" sz="1400" dirty="0"/>
              <a:t>Muestras maestras</a:t>
            </a:r>
            <a:endParaRPr lang="es-MX" sz="1400" dirty="0"/>
          </a:p>
        </p:txBody>
      </p:sp>
      <p:sp>
        <p:nvSpPr>
          <p:cNvPr id="15" name="Abrir llave 14">
            <a:extLst>
              <a:ext uri="{FF2B5EF4-FFF2-40B4-BE49-F238E27FC236}">
                <a16:creationId xmlns:a16="http://schemas.microsoft.com/office/drawing/2014/main" id="{76896053-2D44-46B1-9E27-8076B322C7B4}"/>
              </a:ext>
            </a:extLst>
          </p:cNvPr>
          <p:cNvSpPr/>
          <p:nvPr/>
        </p:nvSpPr>
        <p:spPr>
          <a:xfrm>
            <a:off x="3494811" y="902897"/>
            <a:ext cx="577530" cy="1357860"/>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6" name="CuadroTexto 15">
            <a:extLst>
              <a:ext uri="{FF2B5EF4-FFF2-40B4-BE49-F238E27FC236}">
                <a16:creationId xmlns:a16="http://schemas.microsoft.com/office/drawing/2014/main" id="{574B8005-9AA4-46F6-8FC7-0FCDCFB28F40}"/>
              </a:ext>
            </a:extLst>
          </p:cNvPr>
          <p:cNvSpPr txBox="1"/>
          <p:nvPr/>
        </p:nvSpPr>
        <p:spPr>
          <a:xfrm>
            <a:off x="3983353" y="946661"/>
            <a:ext cx="2695033" cy="1277273"/>
          </a:xfrm>
          <a:prstGeom prst="rect">
            <a:avLst/>
          </a:prstGeom>
          <a:noFill/>
        </p:spPr>
        <p:txBody>
          <a:bodyPr wrap="square" rtlCol="0">
            <a:spAutoFit/>
          </a:bodyPr>
          <a:lstStyle/>
          <a:p>
            <a:r>
              <a:rPr lang="es-ES" sz="1100" dirty="0"/>
              <a:t>Se basa en unidades de areas geográficas, se usa cuando una encuesta es de naturaleza geográfica o no hay marco muestral adecuado.</a:t>
            </a:r>
          </a:p>
          <a:p>
            <a:endParaRPr lang="es-ES" sz="1100" dirty="0"/>
          </a:p>
          <a:p>
            <a:r>
              <a:rPr lang="es-ES" sz="1100" dirty="0"/>
              <a:t>Se usa en encuestas con estimaciones basadas en delimitaciones políticas.</a:t>
            </a:r>
            <a:endParaRPr lang="es-MX" sz="1100" dirty="0"/>
          </a:p>
        </p:txBody>
      </p:sp>
      <p:sp>
        <p:nvSpPr>
          <p:cNvPr id="17" name="Abrir llave 16">
            <a:extLst>
              <a:ext uri="{FF2B5EF4-FFF2-40B4-BE49-F238E27FC236}">
                <a16:creationId xmlns:a16="http://schemas.microsoft.com/office/drawing/2014/main" id="{1E594900-B368-4F68-8D69-33DE8ECB7FB4}"/>
              </a:ext>
            </a:extLst>
          </p:cNvPr>
          <p:cNvSpPr/>
          <p:nvPr/>
        </p:nvSpPr>
        <p:spPr>
          <a:xfrm>
            <a:off x="6678260" y="920048"/>
            <a:ext cx="577530" cy="127348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8" name="Abrir llave 17">
            <a:extLst>
              <a:ext uri="{FF2B5EF4-FFF2-40B4-BE49-F238E27FC236}">
                <a16:creationId xmlns:a16="http://schemas.microsoft.com/office/drawing/2014/main" id="{988CFC4F-6850-4399-894A-42280C4FB918}"/>
              </a:ext>
            </a:extLst>
          </p:cNvPr>
          <p:cNvSpPr/>
          <p:nvPr/>
        </p:nvSpPr>
        <p:spPr>
          <a:xfrm>
            <a:off x="3550593" y="2366499"/>
            <a:ext cx="522710" cy="1235032"/>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9" name="Abrir llave 18">
            <a:extLst>
              <a:ext uri="{FF2B5EF4-FFF2-40B4-BE49-F238E27FC236}">
                <a16:creationId xmlns:a16="http://schemas.microsoft.com/office/drawing/2014/main" id="{CA1E3B48-3E37-4C18-8F22-3794870DF87E}"/>
              </a:ext>
            </a:extLst>
          </p:cNvPr>
          <p:cNvSpPr/>
          <p:nvPr/>
        </p:nvSpPr>
        <p:spPr>
          <a:xfrm>
            <a:off x="3446356" y="3745673"/>
            <a:ext cx="392999" cy="86872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0" name="Abrir llave 19">
            <a:extLst>
              <a:ext uri="{FF2B5EF4-FFF2-40B4-BE49-F238E27FC236}">
                <a16:creationId xmlns:a16="http://schemas.microsoft.com/office/drawing/2014/main" id="{4E7C8FC9-5807-47E1-8527-8753DBBA819E}"/>
              </a:ext>
            </a:extLst>
          </p:cNvPr>
          <p:cNvSpPr/>
          <p:nvPr/>
        </p:nvSpPr>
        <p:spPr>
          <a:xfrm>
            <a:off x="3612375" y="4818826"/>
            <a:ext cx="336810" cy="1236027"/>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1" name="CuadroTexto 20">
            <a:extLst>
              <a:ext uri="{FF2B5EF4-FFF2-40B4-BE49-F238E27FC236}">
                <a16:creationId xmlns:a16="http://schemas.microsoft.com/office/drawing/2014/main" id="{EDB79A6D-0556-47D0-BDFB-EE254B94A0E1}"/>
              </a:ext>
            </a:extLst>
          </p:cNvPr>
          <p:cNvSpPr txBox="1"/>
          <p:nvPr/>
        </p:nvSpPr>
        <p:spPr>
          <a:xfrm>
            <a:off x="4151334" y="2365355"/>
            <a:ext cx="2695033" cy="1223412"/>
          </a:xfrm>
          <a:prstGeom prst="rect">
            <a:avLst/>
          </a:prstGeom>
          <a:noFill/>
        </p:spPr>
        <p:txBody>
          <a:bodyPr wrap="square" rtlCol="0">
            <a:spAutoFit/>
          </a:bodyPr>
          <a:lstStyle/>
          <a:p>
            <a:r>
              <a:rPr lang="es-ES" sz="1050" dirty="0"/>
              <a:t>Es una lista organizada de una base de datos que contiene las unidades de observación en el censo.</a:t>
            </a:r>
          </a:p>
          <a:p>
            <a:endParaRPr lang="es-ES" sz="1050" dirty="0"/>
          </a:p>
          <a:p>
            <a:r>
              <a:rPr lang="es-ES" sz="1050" dirty="0"/>
              <a:t>Ayuda a identificar unidades de muestreo , sirve como base para realizar estimaciones basadas en los datos de muestra.</a:t>
            </a:r>
            <a:endParaRPr lang="es-MX" sz="1050" dirty="0"/>
          </a:p>
        </p:txBody>
      </p:sp>
      <p:sp>
        <p:nvSpPr>
          <p:cNvPr id="22" name="Abrir llave 21">
            <a:extLst>
              <a:ext uri="{FF2B5EF4-FFF2-40B4-BE49-F238E27FC236}">
                <a16:creationId xmlns:a16="http://schemas.microsoft.com/office/drawing/2014/main" id="{ACA520BD-0783-47C4-8853-71C67FA15568}"/>
              </a:ext>
            </a:extLst>
          </p:cNvPr>
          <p:cNvSpPr/>
          <p:nvPr/>
        </p:nvSpPr>
        <p:spPr>
          <a:xfrm>
            <a:off x="6589398" y="2467024"/>
            <a:ext cx="577530" cy="100061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3" name="CuadroTexto 22">
            <a:extLst>
              <a:ext uri="{FF2B5EF4-FFF2-40B4-BE49-F238E27FC236}">
                <a16:creationId xmlns:a16="http://schemas.microsoft.com/office/drawing/2014/main" id="{D9A57215-4DED-401C-A06B-FFA0C760E5C6}"/>
              </a:ext>
            </a:extLst>
          </p:cNvPr>
          <p:cNvSpPr txBox="1"/>
          <p:nvPr/>
        </p:nvSpPr>
        <p:spPr>
          <a:xfrm>
            <a:off x="3839355" y="3664885"/>
            <a:ext cx="8278173" cy="1015663"/>
          </a:xfrm>
          <a:prstGeom prst="rect">
            <a:avLst/>
          </a:prstGeom>
          <a:noFill/>
        </p:spPr>
        <p:txBody>
          <a:bodyPr wrap="square" rtlCol="0">
            <a:spAutoFit/>
          </a:bodyPr>
          <a:lstStyle/>
          <a:p>
            <a:r>
              <a:rPr lang="es-ES" sz="1000" dirty="0"/>
              <a:t>En este caso se debe detallar el método de construcción o enmienda, ya definido el universo se recaba información, lo mas precisa posible (dimensiones, distribución espacial, temporal), se usa para medir flujos de entrada y salida, esta sirve para ver el cruce de mercancías de un lado a otro.</a:t>
            </a:r>
          </a:p>
          <a:p>
            <a:endParaRPr lang="es-ES" sz="1000" dirty="0"/>
          </a:p>
          <a:p>
            <a:r>
              <a:rPr lang="es-ES" sz="1000" dirty="0"/>
              <a:t>Es probabilístico y su tamaño de muestra varia por mes o temporada de levantamiento, se basa en el conteo intensivo de viajeros que cruzan de un punto a otro, se puede combinar con uno de conglomerados en varias etapas de muestreo dentro de conglomerados muestreados, el marco puede ser una lista de la población enumerado en un intervalo de tiempo..</a:t>
            </a:r>
            <a:endParaRPr lang="es-MX" sz="1000" dirty="0"/>
          </a:p>
        </p:txBody>
      </p:sp>
      <p:sp>
        <p:nvSpPr>
          <p:cNvPr id="24" name="Abrir llave 23">
            <a:extLst>
              <a:ext uri="{FF2B5EF4-FFF2-40B4-BE49-F238E27FC236}">
                <a16:creationId xmlns:a16="http://schemas.microsoft.com/office/drawing/2014/main" id="{B8D6BA43-30D7-4A47-B536-143CB658D065}"/>
              </a:ext>
            </a:extLst>
          </p:cNvPr>
          <p:cNvSpPr/>
          <p:nvPr/>
        </p:nvSpPr>
        <p:spPr>
          <a:xfrm>
            <a:off x="6744295" y="4634546"/>
            <a:ext cx="732186" cy="1303406"/>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5" name="CuadroTexto 24">
            <a:extLst>
              <a:ext uri="{FF2B5EF4-FFF2-40B4-BE49-F238E27FC236}">
                <a16:creationId xmlns:a16="http://schemas.microsoft.com/office/drawing/2014/main" id="{AAD876F9-3C77-4DC7-A770-4CF1FAE8D77A}"/>
              </a:ext>
            </a:extLst>
          </p:cNvPr>
          <p:cNvSpPr txBox="1"/>
          <p:nvPr/>
        </p:nvSpPr>
        <p:spPr>
          <a:xfrm>
            <a:off x="3999780" y="4801672"/>
            <a:ext cx="2695033" cy="1323439"/>
          </a:xfrm>
          <a:prstGeom prst="rect">
            <a:avLst/>
          </a:prstGeom>
          <a:noFill/>
        </p:spPr>
        <p:txBody>
          <a:bodyPr wrap="square" rtlCol="0">
            <a:spAutoFit/>
          </a:bodyPr>
          <a:lstStyle/>
          <a:p>
            <a:r>
              <a:rPr lang="es-ES" sz="1000" dirty="0"/>
              <a:t>Busca selecciones múltiples de unidades que permiten atender las demandas de información de las encuestas.</a:t>
            </a:r>
          </a:p>
          <a:p>
            <a:endParaRPr lang="es-ES" sz="1000" dirty="0"/>
          </a:p>
          <a:p>
            <a:r>
              <a:rPr lang="es-ES" sz="1000" dirty="0"/>
              <a:t>El marco de muestreo debe estar actualizado y tiene un elevado costo operativo, es probabilístico, estratificado, unitapico y por conglomerados.</a:t>
            </a:r>
            <a:endParaRPr lang="es-MX" sz="1000" dirty="0"/>
          </a:p>
        </p:txBody>
      </p:sp>
      <p:sp>
        <p:nvSpPr>
          <p:cNvPr id="26" name="CuadroTexto 25">
            <a:extLst>
              <a:ext uri="{FF2B5EF4-FFF2-40B4-BE49-F238E27FC236}">
                <a16:creationId xmlns:a16="http://schemas.microsoft.com/office/drawing/2014/main" id="{DED89B3F-4A23-459E-87D5-EF406F34622F}"/>
              </a:ext>
            </a:extLst>
          </p:cNvPr>
          <p:cNvSpPr txBox="1"/>
          <p:nvPr/>
        </p:nvSpPr>
        <p:spPr>
          <a:xfrm>
            <a:off x="7255790" y="4666094"/>
            <a:ext cx="5025072" cy="1223412"/>
          </a:xfrm>
          <a:prstGeom prst="rect">
            <a:avLst/>
          </a:prstGeom>
          <a:noFill/>
        </p:spPr>
        <p:txBody>
          <a:bodyPr wrap="square" rtlCol="0">
            <a:spAutoFit/>
          </a:bodyPr>
          <a:lstStyle/>
          <a:p>
            <a:r>
              <a:rPr lang="es-ES" sz="1050" dirty="0"/>
              <a:t>Tiene como ventajas:</a:t>
            </a:r>
          </a:p>
          <a:p>
            <a:endParaRPr lang="es-ES" sz="1050" dirty="0"/>
          </a:p>
          <a:p>
            <a:pPr marL="171450" indent="-171450">
              <a:buFont typeface="Arial" panose="020B0604020202020204" pitchFamily="34" charset="0"/>
              <a:buChar char="•"/>
            </a:pPr>
            <a:r>
              <a:rPr lang="es-ES" sz="1050" dirty="0"/>
              <a:t>Dispone de una muestra maestra seleccionada a partir de criterios uniformes.</a:t>
            </a:r>
          </a:p>
          <a:p>
            <a:pPr marL="171450" indent="-171450">
              <a:buFont typeface="Arial" panose="020B0604020202020204" pitchFamily="34" charset="0"/>
              <a:buChar char="•"/>
            </a:pPr>
            <a:r>
              <a:rPr lang="es-ES" sz="1050" dirty="0"/>
              <a:t>Se utiliza el mismo numero de etapas.</a:t>
            </a:r>
          </a:p>
          <a:p>
            <a:pPr marL="171450" indent="-171450">
              <a:buFont typeface="Arial" panose="020B0604020202020204" pitchFamily="34" charset="0"/>
              <a:buChar char="•"/>
            </a:pPr>
            <a:r>
              <a:rPr lang="es-ES" sz="1050" dirty="0"/>
              <a:t> Se utilizan las mismas unidades del marco.</a:t>
            </a:r>
          </a:p>
          <a:p>
            <a:pPr marL="171450" indent="-171450">
              <a:buFont typeface="Arial" panose="020B0604020202020204" pitchFamily="34" charset="0"/>
              <a:buChar char="•"/>
            </a:pPr>
            <a:r>
              <a:rPr lang="es-ES" sz="1050" dirty="0"/>
              <a:t>Aplica el mismo procedimiento de calculo para determinar las probabilidades de selección.</a:t>
            </a:r>
            <a:endParaRPr lang="es-MX" sz="1050" dirty="0"/>
          </a:p>
        </p:txBody>
      </p:sp>
      <p:sp>
        <p:nvSpPr>
          <p:cNvPr id="27" name="CuadroTexto 26">
            <a:extLst>
              <a:ext uri="{FF2B5EF4-FFF2-40B4-BE49-F238E27FC236}">
                <a16:creationId xmlns:a16="http://schemas.microsoft.com/office/drawing/2014/main" id="{70A47EC5-3A33-464D-B604-FE907A56C942}"/>
              </a:ext>
            </a:extLst>
          </p:cNvPr>
          <p:cNvSpPr txBox="1"/>
          <p:nvPr/>
        </p:nvSpPr>
        <p:spPr>
          <a:xfrm>
            <a:off x="7092456" y="2436418"/>
            <a:ext cx="5025072" cy="1061829"/>
          </a:xfrm>
          <a:prstGeom prst="rect">
            <a:avLst/>
          </a:prstGeom>
          <a:noFill/>
        </p:spPr>
        <p:txBody>
          <a:bodyPr wrap="square" rtlCol="0">
            <a:spAutoFit/>
          </a:bodyPr>
          <a:lstStyle/>
          <a:p>
            <a:r>
              <a:rPr lang="es-ES" sz="1050" dirty="0"/>
              <a:t>Tiene como ventajas:</a:t>
            </a:r>
          </a:p>
          <a:p>
            <a:endParaRPr lang="es-ES" sz="1050" dirty="0"/>
          </a:p>
          <a:p>
            <a:pPr marL="171450" indent="-171450">
              <a:buFont typeface="Arial" panose="020B0604020202020204" pitchFamily="34" charset="0"/>
              <a:buChar char="•"/>
            </a:pPr>
            <a:r>
              <a:rPr lang="es-ES" sz="1050" dirty="0"/>
              <a:t>Ayuda a la planeación operativa de las encuestas.</a:t>
            </a:r>
          </a:p>
          <a:p>
            <a:pPr marL="171450" indent="-171450">
              <a:buFont typeface="Arial" panose="020B0604020202020204" pitchFamily="34" charset="0"/>
              <a:buChar char="•"/>
            </a:pPr>
            <a:r>
              <a:rPr lang="es-ES" sz="1050" dirty="0"/>
              <a:t>Reduce costos operativos de encuestas.</a:t>
            </a:r>
          </a:p>
          <a:p>
            <a:pPr marL="171450" indent="-171450">
              <a:buFont typeface="Arial" panose="020B0604020202020204" pitchFamily="34" charset="0"/>
              <a:buChar char="•"/>
            </a:pPr>
            <a:r>
              <a:rPr lang="es-ES" sz="1050" dirty="0"/>
              <a:t>Tiene un mejor control de los errores de muestreo u sobre los ajenos de muestreo. </a:t>
            </a:r>
          </a:p>
          <a:p>
            <a:pPr marL="171450" indent="-171450">
              <a:buFont typeface="Arial" panose="020B0604020202020204" pitchFamily="34" charset="0"/>
              <a:buChar char="•"/>
            </a:pPr>
            <a:r>
              <a:rPr lang="es-ES" sz="1050" dirty="0"/>
              <a:t>Mejora la congruencia entre estimaciones de las encuestas.</a:t>
            </a:r>
            <a:endParaRPr lang="es-MX" sz="1050" dirty="0"/>
          </a:p>
        </p:txBody>
      </p:sp>
      <p:sp>
        <p:nvSpPr>
          <p:cNvPr id="28" name="CuadroTexto 27">
            <a:extLst>
              <a:ext uri="{FF2B5EF4-FFF2-40B4-BE49-F238E27FC236}">
                <a16:creationId xmlns:a16="http://schemas.microsoft.com/office/drawing/2014/main" id="{3E1927F3-569C-4B5F-B509-6C339906495D}"/>
              </a:ext>
            </a:extLst>
          </p:cNvPr>
          <p:cNvSpPr txBox="1"/>
          <p:nvPr/>
        </p:nvSpPr>
        <p:spPr>
          <a:xfrm>
            <a:off x="7067722" y="968494"/>
            <a:ext cx="4826660" cy="1223412"/>
          </a:xfrm>
          <a:prstGeom prst="rect">
            <a:avLst/>
          </a:prstGeom>
          <a:noFill/>
        </p:spPr>
        <p:txBody>
          <a:bodyPr wrap="square" rtlCol="0">
            <a:spAutoFit/>
          </a:bodyPr>
          <a:lstStyle/>
          <a:p>
            <a:r>
              <a:rPr lang="es-ES" sz="1050" dirty="0"/>
              <a:t>Tipos de marcos de areas:</a:t>
            </a:r>
          </a:p>
          <a:p>
            <a:endParaRPr lang="es-ES" sz="1050" dirty="0"/>
          </a:p>
          <a:p>
            <a:pPr marL="171450" indent="-171450">
              <a:buFont typeface="Arial" panose="020B0604020202020204" pitchFamily="34" charset="0"/>
              <a:buChar char="•"/>
            </a:pPr>
            <a:r>
              <a:rPr lang="es-ES" sz="1050" dirty="0"/>
              <a:t>Cuadricula: tiene unidades terrestres que serán divididos y muestreados en etapas, se usan conglomerados geográficos.</a:t>
            </a:r>
          </a:p>
          <a:p>
            <a:pPr marL="171450" indent="-171450">
              <a:buFont typeface="Arial" panose="020B0604020202020204" pitchFamily="34" charset="0"/>
              <a:buChar char="•"/>
            </a:pPr>
            <a:endParaRPr lang="es-ES" sz="1050" dirty="0"/>
          </a:p>
          <a:p>
            <a:pPr marL="171450" indent="-171450">
              <a:buFont typeface="Arial" panose="020B0604020202020204" pitchFamily="34" charset="0"/>
              <a:buChar char="•"/>
            </a:pPr>
            <a:r>
              <a:rPr lang="es-ES" sz="1050" dirty="0"/>
              <a:t>Terreno: Tiene unidades de muestreo finales que se observan en su totalidad, se usan en encuestas agropecuarias y de medio ambiente.</a:t>
            </a:r>
            <a:endParaRPr lang="es-MX" sz="1050" dirty="0"/>
          </a:p>
        </p:txBody>
      </p:sp>
    </p:spTree>
    <p:extLst>
      <p:ext uri="{BB962C8B-B14F-4D97-AF65-F5344CB8AC3E}">
        <p14:creationId xmlns:p14="http://schemas.microsoft.com/office/powerpoint/2010/main" val="3790530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2135560" y="239685"/>
            <a:ext cx="8836739"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2800" dirty="0"/>
              <a:t>Consideraciones en el uso de marcos muestrales.</a:t>
            </a:r>
          </a:p>
          <a:p>
            <a:endParaRPr lang="es-MX" dirty="0"/>
          </a:p>
        </p:txBody>
      </p:sp>
      <p:graphicFrame>
        <p:nvGraphicFramePr>
          <p:cNvPr id="3" name="Tabla 2">
            <a:extLst>
              <a:ext uri="{FF2B5EF4-FFF2-40B4-BE49-F238E27FC236}">
                <a16:creationId xmlns:a16="http://schemas.microsoft.com/office/drawing/2014/main" id="{09EB6DE1-7F3D-40A0-B987-62E4CC5FAC0C}"/>
              </a:ext>
            </a:extLst>
          </p:cNvPr>
          <p:cNvGraphicFramePr>
            <a:graphicFrameLocks noGrp="1"/>
          </p:cNvGraphicFramePr>
          <p:nvPr>
            <p:extLst>
              <p:ext uri="{D42A27DB-BD31-4B8C-83A1-F6EECF244321}">
                <p14:modId xmlns:p14="http://schemas.microsoft.com/office/powerpoint/2010/main" val="3131237106"/>
              </p:ext>
            </p:extLst>
          </p:nvPr>
        </p:nvGraphicFramePr>
        <p:xfrm>
          <a:off x="288894" y="2366911"/>
          <a:ext cx="8136903" cy="3479337"/>
        </p:xfrm>
        <a:graphic>
          <a:graphicData uri="http://schemas.openxmlformats.org/drawingml/2006/table">
            <a:tbl>
              <a:tblPr firstRow="1" firstCol="1" bandRow="1">
                <a:tableStyleId>{5C22544A-7EE6-4342-B048-85BDC9FD1C3A}</a:tableStyleId>
              </a:tblPr>
              <a:tblGrid>
                <a:gridCol w="1589628">
                  <a:extLst>
                    <a:ext uri="{9D8B030D-6E8A-4147-A177-3AD203B41FA5}">
                      <a16:colId xmlns:a16="http://schemas.microsoft.com/office/drawing/2014/main" val="3276786805"/>
                    </a:ext>
                  </a:extLst>
                </a:gridCol>
                <a:gridCol w="2370331">
                  <a:extLst>
                    <a:ext uri="{9D8B030D-6E8A-4147-A177-3AD203B41FA5}">
                      <a16:colId xmlns:a16="http://schemas.microsoft.com/office/drawing/2014/main" val="2644900438"/>
                    </a:ext>
                  </a:extLst>
                </a:gridCol>
                <a:gridCol w="1944696">
                  <a:extLst>
                    <a:ext uri="{9D8B030D-6E8A-4147-A177-3AD203B41FA5}">
                      <a16:colId xmlns:a16="http://schemas.microsoft.com/office/drawing/2014/main" val="798364187"/>
                    </a:ext>
                  </a:extLst>
                </a:gridCol>
                <a:gridCol w="2232248">
                  <a:extLst>
                    <a:ext uri="{9D8B030D-6E8A-4147-A177-3AD203B41FA5}">
                      <a16:colId xmlns:a16="http://schemas.microsoft.com/office/drawing/2014/main" val="339645057"/>
                    </a:ext>
                  </a:extLst>
                </a:gridCol>
              </a:tblGrid>
              <a:tr h="288031">
                <a:tc gridSpan="4">
                  <a:txBody>
                    <a:bodyPr/>
                    <a:lstStyle/>
                    <a:p>
                      <a:pPr algn="ctr">
                        <a:lnSpc>
                          <a:spcPct val="107000"/>
                        </a:lnSpc>
                        <a:spcAft>
                          <a:spcPts val="800"/>
                        </a:spcAft>
                      </a:pPr>
                      <a:r>
                        <a:rPr lang="es-MX" sz="1050" dirty="0">
                          <a:effectLst/>
                        </a:rPr>
                        <a:t>Tipos de muestreo y etapas de selección.</a:t>
                      </a:r>
                      <a:endParaRPr lang="es-MX"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accent5">
                        <a:lumMod val="50000"/>
                      </a:schemeClr>
                    </a:solidFill>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576546939"/>
                  </a:ext>
                </a:extLst>
              </a:tr>
              <a:tr h="166938">
                <a:tc rowSpan="2">
                  <a:txBody>
                    <a:bodyPr/>
                    <a:lstStyle/>
                    <a:p>
                      <a:pPr algn="ctr">
                        <a:lnSpc>
                          <a:spcPct val="107000"/>
                        </a:lnSpc>
                        <a:spcAft>
                          <a:spcPts val="800"/>
                        </a:spcAft>
                      </a:pPr>
                      <a:r>
                        <a:rPr lang="es-MX" sz="1000" dirty="0">
                          <a:solidFill>
                            <a:schemeClr val="bg1"/>
                          </a:solidFill>
                          <a:effectLst/>
                        </a:rPr>
                        <a:t>Tipo de muestreo</a:t>
                      </a:r>
                      <a:endParaRPr lang="es-MX"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rgbClr val="002060"/>
                    </a:solidFill>
                  </a:tcPr>
                </a:tc>
                <a:tc rowSpan="2">
                  <a:txBody>
                    <a:bodyPr/>
                    <a:lstStyle/>
                    <a:p>
                      <a:pPr algn="ctr">
                        <a:lnSpc>
                          <a:spcPct val="107000"/>
                        </a:lnSpc>
                        <a:spcAft>
                          <a:spcPts val="800"/>
                        </a:spcAft>
                      </a:pPr>
                      <a:r>
                        <a:rPr lang="es-MX" sz="1000" dirty="0">
                          <a:solidFill>
                            <a:schemeClr val="bg1"/>
                          </a:solidFill>
                          <a:effectLst/>
                        </a:rPr>
                        <a:t> Modalidad de muestreo</a:t>
                      </a:r>
                      <a:endParaRPr lang="es-MX"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rgbClr val="002060"/>
                    </a:solidFill>
                  </a:tcPr>
                </a:tc>
                <a:tc gridSpan="2">
                  <a:txBody>
                    <a:bodyPr/>
                    <a:lstStyle/>
                    <a:p>
                      <a:pPr algn="ctr">
                        <a:lnSpc>
                          <a:spcPct val="107000"/>
                        </a:lnSpc>
                        <a:spcAft>
                          <a:spcPts val="800"/>
                        </a:spcAft>
                      </a:pPr>
                      <a:r>
                        <a:rPr lang="es-MX" sz="1000">
                          <a:solidFill>
                            <a:schemeClr val="bg1"/>
                          </a:solidFill>
                          <a:effectLst/>
                        </a:rPr>
                        <a:t>Numero de etapas de selección</a:t>
                      </a:r>
                      <a:endParaRPr lang="es-MX"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rgbClr val="002060"/>
                    </a:solidFill>
                  </a:tcPr>
                </a:tc>
                <a:tc hMerge="1">
                  <a:txBody>
                    <a:bodyPr/>
                    <a:lstStyle/>
                    <a:p>
                      <a:endParaRPr lang="es-MX"/>
                    </a:p>
                  </a:txBody>
                  <a:tcPr/>
                </a:tc>
                <a:extLst>
                  <a:ext uri="{0D108BD9-81ED-4DB2-BD59-A6C34878D82A}">
                    <a16:rowId xmlns:a16="http://schemas.microsoft.com/office/drawing/2014/main" val="625341127"/>
                  </a:ext>
                </a:extLst>
              </a:tr>
              <a:tr h="265110">
                <a:tc vMerge="1">
                  <a:txBody>
                    <a:bodyPr/>
                    <a:lstStyle/>
                    <a:p>
                      <a:endParaRPr lang="es-MX"/>
                    </a:p>
                  </a:txBody>
                  <a:tcPr/>
                </a:tc>
                <a:tc vMerge="1">
                  <a:txBody>
                    <a:bodyPr/>
                    <a:lstStyle/>
                    <a:p>
                      <a:endParaRPr lang="es-MX"/>
                    </a:p>
                  </a:txBody>
                  <a:tcPr/>
                </a:tc>
                <a:tc>
                  <a:txBody>
                    <a:bodyPr/>
                    <a:lstStyle/>
                    <a:p>
                      <a:pPr algn="ctr">
                        <a:lnSpc>
                          <a:spcPct val="107000"/>
                        </a:lnSpc>
                        <a:spcAft>
                          <a:spcPts val="800"/>
                        </a:spcAft>
                      </a:pPr>
                      <a:r>
                        <a:rPr lang="es-MX" sz="1000" dirty="0">
                          <a:solidFill>
                            <a:schemeClr val="bg1"/>
                          </a:solidFill>
                          <a:effectLst/>
                        </a:rPr>
                        <a:t>Unietapico</a:t>
                      </a:r>
                      <a:endParaRPr lang="es-MX"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rgbClr val="002060"/>
                    </a:solidFill>
                  </a:tcPr>
                </a:tc>
                <a:tc>
                  <a:txBody>
                    <a:bodyPr/>
                    <a:lstStyle/>
                    <a:p>
                      <a:pPr algn="ctr"/>
                      <a:r>
                        <a:rPr lang="es-MX" sz="1000" dirty="0">
                          <a:solidFill>
                            <a:schemeClr val="bg1"/>
                          </a:solidFill>
                          <a:effectLst/>
                        </a:rPr>
                        <a:t>Bietápico o mas etapas</a:t>
                      </a:r>
                      <a:endParaRPr lang="es-MX" dirty="0">
                        <a:solidFill>
                          <a:schemeClr val="bg1"/>
                        </a:solidFill>
                      </a:endParaRPr>
                    </a:p>
                  </a:txBody>
                  <a:tcPr marL="33700" marR="33700" marT="0" marB="0">
                    <a:solidFill>
                      <a:srgbClr val="002060"/>
                    </a:solidFill>
                  </a:tcPr>
                </a:tc>
                <a:extLst>
                  <a:ext uri="{0D108BD9-81ED-4DB2-BD59-A6C34878D82A}">
                    <a16:rowId xmlns:a16="http://schemas.microsoft.com/office/drawing/2014/main" val="374984665"/>
                  </a:ext>
                </a:extLst>
              </a:tr>
              <a:tr h="1149248">
                <a:tc>
                  <a:txBody>
                    <a:bodyPr/>
                    <a:lstStyle/>
                    <a:p>
                      <a:pPr algn="ctr">
                        <a:lnSpc>
                          <a:spcPct val="107000"/>
                        </a:lnSpc>
                        <a:spcAft>
                          <a:spcPts val="800"/>
                        </a:spcAft>
                      </a:pPr>
                      <a:r>
                        <a:rPr lang="es-MX" sz="1000">
                          <a:effectLst/>
                        </a:rPr>
                        <a:t>Probabilístico</a:t>
                      </a:r>
                      <a:endParaRPr lang="es-MX" sz="100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accent5">
                        <a:lumMod val="50000"/>
                      </a:schemeClr>
                    </a:solidFill>
                  </a:tcPr>
                </a:tc>
                <a:tc>
                  <a:txBody>
                    <a:bodyPr/>
                    <a:lstStyle/>
                    <a:p>
                      <a:pPr marL="342900" lvl="0" indent="-342900" algn="l">
                        <a:lnSpc>
                          <a:spcPct val="107000"/>
                        </a:lnSpc>
                        <a:buFont typeface="Symbol" panose="05050102010706020507" pitchFamily="18" charset="2"/>
                        <a:buChar char=""/>
                      </a:pPr>
                      <a:r>
                        <a:rPr lang="es-MX" sz="1000" dirty="0">
                          <a:effectLst/>
                        </a:rPr>
                        <a:t>Aleatorio Simple (con remplazo y sin remplazo).</a:t>
                      </a:r>
                    </a:p>
                    <a:p>
                      <a:pPr marL="342900" lvl="0" indent="-342900" algn="l">
                        <a:lnSpc>
                          <a:spcPct val="107000"/>
                        </a:lnSpc>
                        <a:buFont typeface="Symbol" panose="05050102010706020507" pitchFamily="18" charset="2"/>
                        <a:buChar char=""/>
                      </a:pPr>
                      <a:r>
                        <a:rPr lang="es-MX" sz="1000" dirty="0">
                          <a:effectLst/>
                        </a:rPr>
                        <a:t>Sistemático.</a:t>
                      </a:r>
                    </a:p>
                    <a:p>
                      <a:pPr marL="342900" lvl="0" indent="-342900" algn="l">
                        <a:lnSpc>
                          <a:spcPct val="107000"/>
                        </a:lnSpc>
                        <a:buFont typeface="Symbol" panose="05050102010706020507" pitchFamily="18" charset="2"/>
                        <a:buChar char=""/>
                      </a:pPr>
                      <a:r>
                        <a:rPr lang="es-MX" sz="1000" dirty="0">
                          <a:effectLst/>
                        </a:rPr>
                        <a:t>Estratificado.</a:t>
                      </a:r>
                    </a:p>
                    <a:p>
                      <a:pPr marL="342900" lvl="0" indent="-342900" algn="l">
                        <a:lnSpc>
                          <a:spcPct val="107000"/>
                        </a:lnSpc>
                        <a:buFont typeface="Symbol" panose="05050102010706020507" pitchFamily="18" charset="2"/>
                        <a:buChar char=""/>
                      </a:pPr>
                      <a:r>
                        <a:rPr lang="es-MX" sz="1000" dirty="0">
                          <a:effectLst/>
                        </a:rPr>
                        <a:t>Por conglomerados.</a:t>
                      </a:r>
                    </a:p>
                    <a:p>
                      <a:pPr marL="342900" lvl="0" indent="-342900" algn="l">
                        <a:lnSpc>
                          <a:spcPct val="107000"/>
                        </a:lnSpc>
                        <a:spcAft>
                          <a:spcPts val="800"/>
                        </a:spcAft>
                        <a:buFont typeface="Symbol" panose="05050102010706020507" pitchFamily="18" charset="2"/>
                        <a:buChar char=""/>
                      </a:pPr>
                      <a:r>
                        <a:rPr lang="es-MX" sz="1000" dirty="0">
                          <a:effectLst/>
                        </a:rPr>
                        <a:t>Mediciones repetidas (longitudinal).</a:t>
                      </a:r>
                    </a:p>
                    <a:p>
                      <a:pPr algn="l">
                        <a:lnSpc>
                          <a:spcPct val="107000"/>
                        </a:lnSpc>
                        <a:spcAft>
                          <a:spcPts val="800"/>
                        </a:spcAft>
                      </a:pPr>
                      <a:r>
                        <a:rPr lang="es-MX" sz="1000" dirty="0">
                          <a:effectLst/>
                        </a:rPr>
                        <a:t> </a:t>
                      </a:r>
                      <a:endParaRPr lang="es-MX"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tc rowSpan="3">
                  <a:txBody>
                    <a:bodyPr/>
                    <a:lstStyle/>
                    <a:p>
                      <a:pPr algn="ctr">
                        <a:lnSpc>
                          <a:spcPct val="107000"/>
                        </a:lnSpc>
                        <a:spcAft>
                          <a:spcPts val="800"/>
                        </a:spcAft>
                      </a:pPr>
                      <a:r>
                        <a:rPr lang="es-MX" sz="1050" dirty="0">
                          <a:effectLst/>
                        </a:rPr>
                        <a:t> </a:t>
                      </a:r>
                    </a:p>
                    <a:p>
                      <a:pPr algn="ctr">
                        <a:lnSpc>
                          <a:spcPct val="107000"/>
                        </a:lnSpc>
                        <a:spcAft>
                          <a:spcPts val="800"/>
                        </a:spcAft>
                      </a:pPr>
                      <a:r>
                        <a:rPr lang="es-MX" sz="1050" dirty="0">
                          <a:effectLst/>
                        </a:rPr>
                        <a:t> </a:t>
                      </a:r>
                    </a:p>
                    <a:p>
                      <a:pPr algn="ctr">
                        <a:lnSpc>
                          <a:spcPct val="107000"/>
                        </a:lnSpc>
                        <a:spcAft>
                          <a:spcPts val="800"/>
                        </a:spcAft>
                      </a:pPr>
                      <a:endParaRPr lang="es-MX" sz="1100" dirty="0">
                        <a:effectLst/>
                      </a:endParaRPr>
                    </a:p>
                    <a:p>
                      <a:pPr algn="ctr">
                        <a:lnSpc>
                          <a:spcPct val="107000"/>
                        </a:lnSpc>
                        <a:spcAft>
                          <a:spcPts val="800"/>
                        </a:spcAft>
                      </a:pPr>
                      <a:r>
                        <a:rPr lang="es-MX" sz="1100" dirty="0">
                          <a:effectLst/>
                        </a:rPr>
                        <a:t>Una sola elección del tipo y modalidad de muestreo</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tc rowSpan="3">
                  <a:txBody>
                    <a:bodyPr/>
                    <a:lstStyle/>
                    <a:p>
                      <a:pPr algn="ctr">
                        <a:lnSpc>
                          <a:spcPct val="107000"/>
                        </a:lnSpc>
                        <a:spcAft>
                          <a:spcPts val="800"/>
                        </a:spcAft>
                      </a:pPr>
                      <a:r>
                        <a:rPr lang="es-MX" sz="1050" dirty="0">
                          <a:effectLst/>
                        </a:rPr>
                        <a:t> </a:t>
                      </a:r>
                    </a:p>
                    <a:p>
                      <a:pPr algn="ctr">
                        <a:lnSpc>
                          <a:spcPct val="107000"/>
                        </a:lnSpc>
                        <a:spcAft>
                          <a:spcPts val="800"/>
                        </a:spcAft>
                      </a:pPr>
                      <a:r>
                        <a:rPr lang="es-MX" sz="1050" dirty="0">
                          <a:effectLst/>
                        </a:rPr>
                        <a:t> </a:t>
                      </a:r>
                      <a:r>
                        <a:rPr lang="es-MX" sz="1100" dirty="0">
                          <a:effectLst/>
                        </a:rPr>
                        <a:t> </a:t>
                      </a:r>
                    </a:p>
                    <a:p>
                      <a:pPr algn="ctr">
                        <a:lnSpc>
                          <a:spcPct val="107000"/>
                        </a:lnSpc>
                        <a:spcAft>
                          <a:spcPts val="800"/>
                        </a:spcAft>
                      </a:pPr>
                      <a:endParaRPr lang="es-MX" sz="1100" dirty="0">
                        <a:effectLst/>
                      </a:endParaRPr>
                    </a:p>
                    <a:p>
                      <a:pPr algn="ctr">
                        <a:lnSpc>
                          <a:spcPct val="107000"/>
                        </a:lnSpc>
                        <a:spcAft>
                          <a:spcPts val="800"/>
                        </a:spcAft>
                      </a:pPr>
                      <a:r>
                        <a:rPr lang="es-MX" sz="1100" dirty="0">
                          <a:effectLst/>
                        </a:rPr>
                        <a:t>Combinación específica del tipo de muestreo, la modalidad y el número de etapas de selección</a:t>
                      </a:r>
                      <a:r>
                        <a:rPr lang="es-MX" sz="1050" dirty="0">
                          <a:effectLst/>
                        </a:rPr>
                        <a:t>.</a:t>
                      </a:r>
                      <a:endParaRPr lang="es-MX"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extLst>
                  <a:ext uri="{0D108BD9-81ED-4DB2-BD59-A6C34878D82A}">
                    <a16:rowId xmlns:a16="http://schemas.microsoft.com/office/drawing/2014/main" val="1215013281"/>
                  </a:ext>
                </a:extLst>
              </a:tr>
              <a:tr h="974555">
                <a:tc>
                  <a:txBody>
                    <a:bodyPr/>
                    <a:lstStyle/>
                    <a:p>
                      <a:pPr algn="ctr">
                        <a:lnSpc>
                          <a:spcPct val="107000"/>
                        </a:lnSpc>
                        <a:spcAft>
                          <a:spcPts val="800"/>
                        </a:spcAft>
                      </a:pPr>
                      <a:r>
                        <a:rPr lang="es-MX" sz="1000">
                          <a:effectLst/>
                        </a:rPr>
                        <a:t>Determinístico</a:t>
                      </a:r>
                      <a:endParaRPr lang="es-MX" sz="100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accent5">
                        <a:lumMod val="50000"/>
                      </a:schemeClr>
                    </a:solidFill>
                  </a:tcPr>
                </a:tc>
                <a:tc>
                  <a:txBody>
                    <a:bodyPr/>
                    <a:lstStyle/>
                    <a:p>
                      <a:pPr marL="342900" lvl="0" indent="-342900" algn="l">
                        <a:lnSpc>
                          <a:spcPct val="107000"/>
                        </a:lnSpc>
                        <a:buFont typeface="Symbol" panose="05050102010706020507" pitchFamily="18" charset="2"/>
                        <a:buChar char=""/>
                      </a:pPr>
                      <a:r>
                        <a:rPr lang="es-MX" sz="1000" dirty="0">
                          <a:effectLst/>
                        </a:rPr>
                        <a:t>Convencional o accidental.</a:t>
                      </a:r>
                    </a:p>
                    <a:p>
                      <a:pPr marL="342900" lvl="0" indent="-342900" algn="l">
                        <a:lnSpc>
                          <a:spcPct val="107000"/>
                        </a:lnSpc>
                        <a:buFont typeface="Symbol" panose="05050102010706020507" pitchFamily="18" charset="2"/>
                        <a:buChar char=""/>
                      </a:pPr>
                      <a:r>
                        <a:rPr lang="es-MX" sz="1000" dirty="0">
                          <a:effectLst/>
                        </a:rPr>
                        <a:t>Por cuotas.</a:t>
                      </a:r>
                    </a:p>
                    <a:p>
                      <a:pPr marL="342900" lvl="0" indent="-342900" algn="l">
                        <a:lnSpc>
                          <a:spcPct val="107000"/>
                        </a:lnSpc>
                        <a:buFont typeface="Symbol" panose="05050102010706020507" pitchFamily="18" charset="2"/>
                        <a:buChar char=""/>
                      </a:pPr>
                      <a:r>
                        <a:rPr lang="es-MX" sz="1000" dirty="0">
                          <a:effectLst/>
                        </a:rPr>
                        <a:t>Cadena o bola de nieve.</a:t>
                      </a:r>
                    </a:p>
                    <a:p>
                      <a:pPr marL="342900" lvl="0" indent="-342900" algn="l">
                        <a:lnSpc>
                          <a:spcPct val="107000"/>
                        </a:lnSpc>
                        <a:spcAft>
                          <a:spcPts val="800"/>
                        </a:spcAft>
                        <a:buFont typeface="Symbol" panose="05050102010706020507" pitchFamily="18" charset="2"/>
                        <a:buChar char=""/>
                      </a:pPr>
                      <a:r>
                        <a:rPr lang="es-MX" sz="1000" dirty="0">
                          <a:effectLst/>
                        </a:rPr>
                        <a:t>Intencional o por juicio.</a:t>
                      </a:r>
                    </a:p>
                    <a:p>
                      <a:pPr algn="l">
                        <a:lnSpc>
                          <a:spcPct val="107000"/>
                        </a:lnSpc>
                        <a:spcAft>
                          <a:spcPts val="800"/>
                        </a:spcAft>
                      </a:pPr>
                      <a:r>
                        <a:rPr lang="es-MX" sz="1000" dirty="0">
                          <a:effectLst/>
                        </a:rPr>
                        <a:t> </a:t>
                      </a:r>
                      <a:endParaRPr lang="es-MX"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tc vMerge="1">
                  <a:txBody>
                    <a:bodyPr/>
                    <a:lstStyle/>
                    <a:p>
                      <a:endParaRPr lang="es-MX"/>
                    </a:p>
                  </a:txBody>
                  <a:tcPr/>
                </a:tc>
                <a:tc vMerge="1">
                  <a:txBody>
                    <a:bodyPr/>
                    <a:lstStyle/>
                    <a:p>
                      <a:endParaRPr lang="es-MX"/>
                    </a:p>
                  </a:txBody>
                  <a:tcPr/>
                </a:tc>
                <a:extLst>
                  <a:ext uri="{0D108BD9-81ED-4DB2-BD59-A6C34878D82A}">
                    <a16:rowId xmlns:a16="http://schemas.microsoft.com/office/drawing/2014/main" val="3641794408"/>
                  </a:ext>
                </a:extLst>
              </a:tr>
              <a:tr h="548866">
                <a:tc>
                  <a:txBody>
                    <a:bodyPr/>
                    <a:lstStyle/>
                    <a:p>
                      <a:pPr algn="ctr">
                        <a:lnSpc>
                          <a:spcPct val="107000"/>
                        </a:lnSpc>
                        <a:spcAft>
                          <a:spcPts val="800"/>
                        </a:spcAft>
                      </a:pPr>
                      <a:r>
                        <a:rPr lang="es-MX" sz="1000" dirty="0">
                          <a:effectLst/>
                        </a:rPr>
                        <a:t>Mixto</a:t>
                      </a:r>
                      <a:endParaRPr lang="es-MX"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accent5">
                        <a:lumMod val="50000"/>
                      </a:schemeClr>
                    </a:solidFill>
                  </a:tcPr>
                </a:tc>
                <a:tc>
                  <a:txBody>
                    <a:bodyPr/>
                    <a:lstStyle/>
                    <a:p>
                      <a:pPr algn="l">
                        <a:lnSpc>
                          <a:spcPct val="107000"/>
                        </a:lnSpc>
                        <a:spcAft>
                          <a:spcPts val="800"/>
                        </a:spcAft>
                      </a:pPr>
                      <a:r>
                        <a:rPr lang="es-MX" sz="1000" dirty="0">
                          <a:effectLst/>
                        </a:rPr>
                        <a:t> </a:t>
                      </a:r>
                    </a:p>
                    <a:p>
                      <a:pPr marL="342900" lvl="0" indent="-342900" algn="l">
                        <a:lnSpc>
                          <a:spcPct val="107000"/>
                        </a:lnSpc>
                        <a:spcAft>
                          <a:spcPts val="800"/>
                        </a:spcAft>
                        <a:buFont typeface="Symbol" panose="05050102010706020507" pitchFamily="18" charset="2"/>
                        <a:buChar char=""/>
                      </a:pPr>
                      <a:r>
                        <a:rPr lang="es-MX" sz="1000" dirty="0">
                          <a:effectLst/>
                        </a:rPr>
                        <a:t>Muestreo cutoff</a:t>
                      </a:r>
                      <a:endParaRPr lang="es-MX"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tc vMerge="1">
                  <a:txBody>
                    <a:bodyPr/>
                    <a:lstStyle/>
                    <a:p>
                      <a:endParaRPr lang="es-MX"/>
                    </a:p>
                  </a:txBody>
                  <a:tcPr/>
                </a:tc>
                <a:tc vMerge="1">
                  <a:txBody>
                    <a:bodyPr/>
                    <a:lstStyle/>
                    <a:p>
                      <a:endParaRPr lang="es-MX"/>
                    </a:p>
                  </a:txBody>
                  <a:tcPr/>
                </a:tc>
                <a:extLst>
                  <a:ext uri="{0D108BD9-81ED-4DB2-BD59-A6C34878D82A}">
                    <a16:rowId xmlns:a16="http://schemas.microsoft.com/office/drawing/2014/main" val="308361041"/>
                  </a:ext>
                </a:extLst>
              </a:tr>
            </a:tbl>
          </a:graphicData>
        </a:graphic>
      </p:graphicFrame>
      <p:sp>
        <p:nvSpPr>
          <p:cNvPr id="7" name="Marcador de contenido 2">
            <a:extLst>
              <a:ext uri="{FF2B5EF4-FFF2-40B4-BE49-F238E27FC236}">
                <a16:creationId xmlns:a16="http://schemas.microsoft.com/office/drawing/2014/main" id="{6875483A-98A1-4B6A-99EC-B5C9E572F493}"/>
              </a:ext>
            </a:extLst>
          </p:cNvPr>
          <p:cNvSpPr txBox="1">
            <a:spLocks/>
          </p:cNvSpPr>
          <p:nvPr/>
        </p:nvSpPr>
        <p:spPr>
          <a:xfrm>
            <a:off x="288894" y="1150163"/>
            <a:ext cx="7793144" cy="777218"/>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b="1" dirty="0">
                <a:solidFill>
                  <a:srgbClr val="182B47"/>
                </a:solidFill>
              </a:rPr>
              <a:t>El esquema de muestreo es una combinación de técnicas de tipo y la modalidad del muestreo, además del numero de etapas de selección, se consideran los aspectos de:</a:t>
            </a: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8" name="Marcador de contenido 2">
            <a:extLst>
              <a:ext uri="{FF2B5EF4-FFF2-40B4-BE49-F238E27FC236}">
                <a16:creationId xmlns:a16="http://schemas.microsoft.com/office/drawing/2014/main" id="{9E1EF3EE-EE84-447D-8048-0C461FF4E279}"/>
              </a:ext>
            </a:extLst>
          </p:cNvPr>
          <p:cNvSpPr txBox="1">
            <a:spLocks/>
          </p:cNvSpPr>
          <p:nvPr/>
        </p:nvSpPr>
        <p:spPr>
          <a:xfrm>
            <a:off x="8458404" y="1221466"/>
            <a:ext cx="3524582" cy="1814769"/>
          </a:xfrm>
          <a:prstGeom prst="rect">
            <a:avLst/>
          </a:prstGeom>
        </p:spPr>
        <p:txBody>
          <a:bodyPr vert="horz" lIns="91440" tIns="45720" rIns="91440" bIns="45720" rtlCol="0">
            <a:normAutofit fontScale="2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5600" b="1" dirty="0">
                <a:solidFill>
                  <a:srgbClr val="182B47"/>
                </a:solidFill>
              </a:rPr>
              <a:t>Insumos de la determinación de la población de estudio, marco muestral y tipo de muestreo:</a:t>
            </a:r>
          </a:p>
          <a:p>
            <a:pPr algn="just">
              <a:buClr>
                <a:srgbClr val="182B47"/>
              </a:buClr>
            </a:pPr>
            <a:endParaRPr lang="es-MX" sz="5600" b="1" dirty="0">
              <a:solidFill>
                <a:srgbClr val="182B47"/>
              </a:solidFill>
            </a:endParaRPr>
          </a:p>
          <a:p>
            <a:pPr marL="342900" indent="-342900" algn="just">
              <a:buClr>
                <a:srgbClr val="182B47"/>
              </a:buClr>
              <a:buFont typeface="Wingdings" panose="05000000000000000000" pitchFamily="2" charset="2"/>
              <a:buChar char="§"/>
            </a:pPr>
            <a:r>
              <a:rPr lang="es-MX" sz="5600" b="1" dirty="0">
                <a:solidFill>
                  <a:srgbClr val="182B47"/>
                </a:solidFill>
              </a:rPr>
              <a:t>Esquema conceptual , asociación y jerarquización de temas, universo de análisis variables y clasificaciones. </a:t>
            </a:r>
          </a:p>
          <a:p>
            <a:pPr marL="342900" indent="-342900" algn="just">
              <a:buClr>
                <a:srgbClr val="182B47"/>
              </a:buClr>
              <a:buFont typeface="Wingdings" panose="05000000000000000000" pitchFamily="2" charset="2"/>
              <a:buChar char="§"/>
            </a:pPr>
            <a:r>
              <a:rPr lang="es-MX" sz="5600" b="1" dirty="0">
                <a:solidFill>
                  <a:srgbClr val="182B47"/>
                </a:solidFill>
              </a:rPr>
              <a:t>Documentación del marco muestral.</a:t>
            </a:r>
          </a:p>
          <a:p>
            <a:pPr marL="342900" indent="-342900" algn="just">
              <a:buClr>
                <a:srgbClr val="182B47"/>
              </a:buClr>
              <a:buFont typeface="Wingdings" panose="05000000000000000000" pitchFamily="2" charset="2"/>
              <a:buChar char="§"/>
            </a:pPr>
            <a:r>
              <a:rPr lang="es-MX" sz="5600" b="1" dirty="0">
                <a:solidFill>
                  <a:srgbClr val="182B47"/>
                </a:solidFill>
              </a:rPr>
              <a:t>Metodologías anteriores si están disponibles.</a:t>
            </a:r>
          </a:p>
          <a:p>
            <a:pPr algn="just">
              <a:buClr>
                <a:srgbClr val="182B47"/>
              </a:buClr>
            </a:pPr>
            <a:endParaRPr lang="es-MX" sz="1700" b="1" dirty="0">
              <a:solidFill>
                <a:srgbClr val="182B47"/>
              </a:solidFill>
            </a:endParaRPr>
          </a:p>
          <a:p>
            <a:pPr marL="342900" indent="-342900" algn="just">
              <a:buClr>
                <a:srgbClr val="182B47"/>
              </a:buClr>
              <a:buFont typeface="Wingdings" panose="05000000000000000000" pitchFamily="2" charset="2"/>
              <a:buChar char="§"/>
            </a:pPr>
            <a:endParaRPr lang="es-MX" sz="1900" b="1" dirty="0">
              <a:solidFill>
                <a:srgbClr val="182B47"/>
              </a:solidFill>
            </a:endParaRPr>
          </a:p>
        </p:txBody>
      </p:sp>
      <p:sp>
        <p:nvSpPr>
          <p:cNvPr id="10" name="CuadroTexto 9">
            <a:extLst>
              <a:ext uri="{FF2B5EF4-FFF2-40B4-BE49-F238E27FC236}">
                <a16:creationId xmlns:a16="http://schemas.microsoft.com/office/drawing/2014/main" id="{9FBC4BBA-D233-4D87-AF7D-ACC830F776DF}"/>
              </a:ext>
            </a:extLst>
          </p:cNvPr>
          <p:cNvSpPr txBox="1"/>
          <p:nvPr/>
        </p:nvSpPr>
        <p:spPr>
          <a:xfrm>
            <a:off x="8570758" y="3848714"/>
            <a:ext cx="3435776" cy="2308324"/>
          </a:xfrm>
          <a:prstGeom prst="rect">
            <a:avLst/>
          </a:prstGeom>
          <a:noFill/>
        </p:spPr>
        <p:txBody>
          <a:bodyPr wrap="square">
            <a:spAutoFit/>
          </a:bodyPr>
          <a:lstStyle/>
          <a:p>
            <a:pPr algn="just">
              <a:buClr>
                <a:srgbClr val="182B47"/>
              </a:buClr>
            </a:pPr>
            <a:r>
              <a:rPr lang="es-MX" sz="1400" b="1" dirty="0">
                <a:solidFill>
                  <a:srgbClr val="182B47"/>
                </a:solidFill>
              </a:rPr>
              <a:t>Evidencias de la determinación de la población objeto de estudio, marco muestral y tipo de muestreo: </a:t>
            </a:r>
          </a:p>
          <a:p>
            <a:pPr algn="just">
              <a:buClr>
                <a:srgbClr val="182B47"/>
              </a:buClr>
            </a:pPr>
            <a:endParaRPr lang="es-MX" sz="1400" b="1" dirty="0">
              <a:solidFill>
                <a:srgbClr val="182B47"/>
              </a:solidFill>
            </a:endParaRPr>
          </a:p>
          <a:p>
            <a:pPr marL="342900" indent="-342900" algn="just">
              <a:buClr>
                <a:srgbClr val="182B47"/>
              </a:buClr>
              <a:buFont typeface="Wingdings" panose="05000000000000000000" pitchFamily="2" charset="2"/>
              <a:buChar char="§"/>
            </a:pPr>
            <a:r>
              <a:rPr lang="es-MX" sz="1400" b="1" dirty="0">
                <a:solidFill>
                  <a:srgbClr val="182B47"/>
                </a:solidFill>
              </a:rPr>
              <a:t>Determinación del marco muestral y tipo de muestreo</a:t>
            </a:r>
          </a:p>
          <a:p>
            <a:pPr marL="342900" indent="-342900" algn="just">
              <a:buClr>
                <a:srgbClr val="182B47"/>
              </a:buClr>
              <a:buFont typeface="Wingdings" panose="05000000000000000000" pitchFamily="2" charset="2"/>
              <a:buChar char="§"/>
            </a:pPr>
            <a:r>
              <a:rPr lang="es-MX" sz="1400" b="1" dirty="0">
                <a:solidFill>
                  <a:srgbClr val="182B47"/>
                </a:solidFill>
              </a:rPr>
              <a:t>Justificación del marco muestral.</a:t>
            </a:r>
          </a:p>
          <a:p>
            <a:pPr marL="342900" indent="-342900" algn="just">
              <a:buClr>
                <a:srgbClr val="182B47"/>
              </a:buClr>
              <a:buFont typeface="Wingdings" panose="05000000000000000000" pitchFamily="2" charset="2"/>
              <a:buChar char="§"/>
            </a:pPr>
            <a:r>
              <a:rPr lang="es-MX" sz="1400" b="1" dirty="0">
                <a:solidFill>
                  <a:srgbClr val="182B47"/>
                </a:solidFill>
              </a:rPr>
              <a:t>Diseño de muestreo cuando corresponda.</a:t>
            </a:r>
          </a:p>
          <a:p>
            <a:pPr algn="just">
              <a:buClr>
                <a:srgbClr val="182B47"/>
              </a:buClr>
            </a:pPr>
            <a:endParaRPr lang="es-MX" sz="1800" b="1" dirty="0">
              <a:solidFill>
                <a:srgbClr val="182B47"/>
              </a:solidFill>
            </a:endParaRPr>
          </a:p>
        </p:txBody>
      </p:sp>
    </p:spTree>
    <p:extLst>
      <p:ext uri="{BB962C8B-B14F-4D97-AF65-F5344CB8AC3E}">
        <p14:creationId xmlns:p14="http://schemas.microsoft.com/office/powerpoint/2010/main" val="1767242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heme/theme1.xml><?xml version="1.0" encoding="utf-8"?>
<a:theme xmlns:a="http://schemas.openxmlformats.org/drawingml/2006/main" name="BM-verde">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A795A4FD-4A0E-49A6-A1E2-7EEFCEB912A0}"/>
    </a:ext>
  </a:extLst>
</a:theme>
</file>

<file path=ppt/theme/theme10.xml><?xml version="1.0" encoding="utf-8"?>
<a:theme xmlns:a="http://schemas.openxmlformats.org/drawingml/2006/main" name="4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1.xml><?xml version="1.0" encoding="utf-8"?>
<a:theme xmlns:a="http://schemas.openxmlformats.org/drawingml/2006/main" name="5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2.xml><?xml version="1.0" encoding="utf-8"?>
<a:theme xmlns:a="http://schemas.openxmlformats.org/drawingml/2006/main" name="6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POTX [solo lectura]" id="{6632A2CE-158F-406F-8FF3-C2F3367822BA}" vid="{A1D01205-3979-4781-915F-03B980BB9DD6}"/>
    </a:ext>
  </a:extLst>
</a:theme>
</file>

<file path=ppt/theme/theme13.xml><?xml version="1.0" encoding="utf-8"?>
<a:theme xmlns:a="http://schemas.openxmlformats.org/drawingml/2006/main" name="8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4.xml><?xml version="1.0" encoding="utf-8"?>
<a:theme xmlns:a="http://schemas.openxmlformats.org/drawingml/2006/main" name="7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5.xml><?xml version="1.0" encoding="utf-8"?>
<a:theme xmlns:a="http://schemas.openxmlformats.org/drawingml/2006/main" name="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9-22 NAI GI.potx [solo lectura]" id="{BBDAD0B6-FC2D-44C2-AE68-722C76F2C541}" vid="{C9880689-3A54-4E68-B8B9-B2C0751C4FBE}"/>
    </a:ext>
  </a:extLst>
</a:theme>
</file>

<file path=ppt/theme/theme16.xml><?xml version="1.0" encoding="utf-8"?>
<a:theme xmlns:a="http://schemas.openxmlformats.org/drawingml/2006/main" name="1_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8-21 NAI GI.potx" id="{A1939F22-7B29-473F-83B7-DDDA1F78C2B2}" vid="{2832AF91-0710-4036-A296-30FDC2A83624}"/>
    </a:ext>
  </a:extLst>
</a:theme>
</file>

<file path=ppt/theme/theme17.xml><?xml version="1.0" encoding="utf-8"?>
<a:theme xmlns:a="http://schemas.openxmlformats.org/drawingml/2006/main" name="9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8.xml><?xml version="1.0" encoding="utf-8"?>
<a:theme xmlns:a="http://schemas.openxmlformats.org/drawingml/2006/main" name="11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9.xml><?xml version="1.0" encoding="utf-8"?>
<a:theme xmlns:a="http://schemas.openxmlformats.org/drawingml/2006/main" name="3_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8-21 NAI GI.potx" id="{A1939F22-7B29-473F-83B7-DDDA1F78C2B2}" vid="{2832AF91-0710-4036-A296-30FDC2A83624}"/>
    </a:ext>
  </a:extLst>
</a:theme>
</file>

<file path=ppt/theme/theme2.xml><?xml version="1.0" encoding="utf-8"?>
<a:theme xmlns:a="http://schemas.openxmlformats.org/drawingml/2006/main" name="BM-verde_light">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5949D7A4-5A44-4925-AD4B-D9AB3C2282A2}"/>
    </a:ext>
  </a:extLst>
</a:theme>
</file>

<file path=ppt/theme/theme20.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4.xml><?xml version="1.0" encoding="utf-8"?>
<a:theme xmlns:a="http://schemas.openxmlformats.org/drawingml/2006/main" name="BM-azul_ligh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A454D68F-7939-4688-8464-F86FA8902A88}"/>
    </a:ext>
  </a:extLst>
</a:theme>
</file>

<file path=ppt/theme/theme5.xml><?xml version="1.0" encoding="utf-8"?>
<a:theme xmlns:a="http://schemas.openxmlformats.org/drawingml/2006/main" name="BM-RER">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7264D4C3-EE52-4A59-85B3-5F0C9E0BEFFB}"/>
    </a:ext>
  </a:extLst>
</a:theme>
</file>

<file path=ppt/theme/theme6.xml><?xml version="1.0" encoding="utf-8"?>
<a:theme xmlns:a="http://schemas.openxmlformats.org/drawingml/2006/main" name="BM-RER_Light">
  <a:themeElements>
    <a:clrScheme name="Personalizado 1">
      <a:dk1>
        <a:srgbClr val="182B47"/>
      </a:dk1>
      <a:lt1>
        <a:srgbClr val="FFFFFF"/>
      </a:lt1>
      <a:dk2>
        <a:srgbClr val="815F47"/>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364BC05D-87FF-4CA3-A54E-4C289A535B0C}"/>
    </a:ext>
  </a:extLst>
</a:theme>
</file>

<file path=ppt/theme/theme7.xml><?xml version="1.0" encoding="utf-8"?>
<a:theme xmlns:a="http://schemas.openxmlformats.org/drawingml/2006/main" name="1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8.xml><?xml version="1.0" encoding="utf-8"?>
<a:theme xmlns:a="http://schemas.openxmlformats.org/drawingml/2006/main" name="2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POTX [solo lectura]" id="{6632A2CE-158F-406F-8FF3-C2F3367822BA}" vid="{A1D01205-3979-4781-915F-03B980BB9DD6}"/>
    </a:ext>
  </a:extLst>
</a:theme>
</file>

<file path=ppt/theme/theme9.xml><?xml version="1.0" encoding="utf-8"?>
<a:theme xmlns:a="http://schemas.openxmlformats.org/drawingml/2006/main" name="3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POM.potx" id="{89C1C83C-0CEE-4CA5-B930-4A80C8A70133}" vid="{76615C25-A785-4BEF-BF72-A4079A37B1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1B91E91E7BEC240B9F2A810679D2E6E" ma:contentTypeVersion="" ma:contentTypeDescription="Crear nuevo documento." ma:contentTypeScope="" ma:versionID="1199e85887278f818c5e8853063ade27">
  <xsd:schema xmlns:xsd="http://www.w3.org/2001/XMLSchema" xmlns:xs="http://www.w3.org/2001/XMLSchema" xmlns:p="http://schemas.microsoft.com/office/2006/metadata/properties" targetNamespace="http://schemas.microsoft.com/office/2006/metadata/properties" ma:root="true" ma:fieldsID="fb44ae121c3e87320b5deb27c474a6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sisl xmlns:xsd="http://www.w3.org/2001/XMLSchema" xmlns:xsi="http://www.w3.org/2001/XMLSchema-instance" xmlns="http://www.boldonjames.com/2008/01/sie/internal/label" sislVersion="0" policy="2c673f97-f704-441a-a1be-26277c273d44" origin="userSelected"/>
</file>

<file path=customXml/itemProps1.xml><?xml version="1.0" encoding="utf-8"?>
<ds:datastoreItem xmlns:ds="http://schemas.openxmlformats.org/officeDocument/2006/customXml" ds:itemID="{A41BCB6E-1D4F-4618-9536-97E4606328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D03B064F-D746-4DC0-BA9B-CF06172C4C4B}">
  <ds:schemaRefs>
    <ds:schemaRef ds:uri="http://schemas.microsoft.com/office/2006/documentManagement/types"/>
    <ds:schemaRef ds:uri="http://purl.org/dc/terms/"/>
    <ds:schemaRef ds:uri="http://purl.org/dc/dcmitype/"/>
    <ds:schemaRef ds:uri="http://purl.org/dc/elements/1.1/"/>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92F82662-B2E3-4305-A7D1-3D4A00B37D2B}">
  <ds:schemaRefs>
    <ds:schemaRef ds:uri="http://schemas.microsoft.com/sharepoint/v3/contenttype/forms"/>
  </ds:schemaRefs>
</ds:datastoreItem>
</file>

<file path=customXml/itemProps4.xml><?xml version="1.0" encoding="utf-8"?>
<ds:datastoreItem xmlns:ds="http://schemas.openxmlformats.org/officeDocument/2006/customXml" ds:itemID="{E7AAC704-B0C6-442F-AC9B-1DF4FEB6675E}">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Plantilla COPOM  NAI GI (003)</Template>
  <TotalTime>54418</TotalTime>
  <Words>4516</Words>
  <Application>Microsoft Office PowerPoint</Application>
  <PresentationFormat>Panorámica</PresentationFormat>
  <Paragraphs>350</Paragraphs>
  <Slides>20</Slides>
  <Notes>0</Notes>
  <HiddenSlides>0</HiddenSlides>
  <MMClips>0</MMClips>
  <ScaleCrop>false</ScaleCrop>
  <HeadingPairs>
    <vt:vector size="6" baseType="variant">
      <vt:variant>
        <vt:lpstr>Fuentes usadas</vt:lpstr>
      </vt:variant>
      <vt:variant>
        <vt:i4>8</vt:i4>
      </vt:variant>
      <vt:variant>
        <vt:lpstr>Tema</vt:lpstr>
      </vt:variant>
      <vt:variant>
        <vt:i4>19</vt:i4>
      </vt:variant>
      <vt:variant>
        <vt:lpstr>Títulos de diapositiva</vt:lpstr>
      </vt:variant>
      <vt:variant>
        <vt:i4>20</vt:i4>
      </vt:variant>
    </vt:vector>
  </HeadingPairs>
  <TitlesOfParts>
    <vt:vector size="47" baseType="lpstr">
      <vt:lpstr>Arial</vt:lpstr>
      <vt:lpstr>Calibri</vt:lpstr>
      <vt:lpstr>Calibri Light</vt:lpstr>
      <vt:lpstr>Cambria Math</vt:lpstr>
      <vt:lpstr>Google Sans</vt:lpstr>
      <vt:lpstr>Symbol</vt:lpstr>
      <vt:lpstr>Times New Roman</vt:lpstr>
      <vt:lpstr>Wingdings</vt:lpstr>
      <vt:lpstr>BM-verde</vt:lpstr>
      <vt:lpstr>BM-verde_light</vt:lpstr>
      <vt:lpstr>BM-azul</vt:lpstr>
      <vt:lpstr>BM-azul_light</vt:lpstr>
      <vt:lpstr>BM-RER</vt:lpstr>
      <vt:lpstr>BM-RER_Light</vt:lpstr>
      <vt:lpstr>1_BM-azul</vt:lpstr>
      <vt:lpstr>2_BM-azul</vt:lpstr>
      <vt:lpstr>3_BM-azul</vt:lpstr>
      <vt:lpstr>4_BM-azul</vt:lpstr>
      <vt:lpstr>5_BM-azul</vt:lpstr>
      <vt:lpstr>6_BM-azul</vt:lpstr>
      <vt:lpstr>8_BM-azul</vt:lpstr>
      <vt:lpstr>7_BM-azul</vt:lpstr>
      <vt:lpstr>BM-azul-IUL</vt:lpstr>
      <vt:lpstr>1_BM-azul-IUL</vt:lpstr>
      <vt:lpstr>9_BM-azul</vt:lpstr>
      <vt:lpstr>11_BM-azul</vt:lpstr>
      <vt:lpstr>3_BM-azul-IUL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Referencias:</vt:lpstr>
    </vt:vector>
  </TitlesOfParts>
  <Company>Banco de México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Fecha</dc:title>
  <dc:creator>SASP</dc:creator>
  <cp:keywords/>
  <cp:lastModifiedBy>Valdez Fonseca Jorge Diego</cp:lastModifiedBy>
  <cp:revision>5294</cp:revision>
  <dcterms:created xsi:type="dcterms:W3CDTF">2021-10-19T21:25:40Z</dcterms:created>
  <dcterms:modified xsi:type="dcterms:W3CDTF">2025-04-28T20:05:26Z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b4101169-7ce1-4eb3-a0c6-a24a0d620bf9</vt:lpwstr>
  </property>
  <property fmtid="{D5CDD505-2E9C-101B-9397-08002B2CF9AE}" pid="3" name="ContentTypeId">
    <vt:lpwstr>0x01010061B91E91E7BEC240B9F2A810679D2E6E</vt:lpwstr>
  </property>
  <property fmtid="{D5CDD505-2E9C-101B-9397-08002B2CF9AE}" pid="4" name="Evento">
    <vt:lpwstr/>
  </property>
  <property fmtid="{D5CDD505-2E9C-101B-9397-08002B2CF9AE}" pid="5" name="URL">
    <vt:lpwstr/>
  </property>
  <property fmtid="{D5CDD505-2E9C-101B-9397-08002B2CF9AE}" pid="6" name="Sujetos obligados">
    <vt:lpwstr/>
  </property>
  <property fmtid="{D5CDD505-2E9C-101B-9397-08002B2CF9AE}" pid="7" name="Partes que suscriben">
    <vt:lpwstr/>
  </property>
  <property fmtid="{D5CDD505-2E9C-101B-9397-08002B2CF9AE}" pid="8" name="De">
    <vt:lpwstr/>
  </property>
  <property fmtid="{D5CDD505-2E9C-101B-9397-08002B2CF9AE}" pid="9" name="Para">
    <vt:lpwstr/>
  </property>
  <property fmtid="{D5CDD505-2E9C-101B-9397-08002B2CF9AE}" pid="10" name="Organo que sesiona">
    <vt:lpwstr/>
  </property>
  <property fmtid="{D5CDD505-2E9C-101B-9397-08002B2CF9AE}" pid="11" name="Order">
    <vt:r8>3663400</vt:r8>
  </property>
  <property fmtid="{D5CDD505-2E9C-101B-9397-08002B2CF9AE}" pid="12" name="docIndexRef">
    <vt:lpwstr>88170f21-9340-4037-8889-4fac73ddf69b</vt:lpwstr>
  </property>
  <property fmtid="{D5CDD505-2E9C-101B-9397-08002B2CF9AE}" pid="13" name="bjDocumentSecurityLabel">
    <vt:lpwstr>Este documento no ha sido etiquetado</vt:lpwstr>
  </property>
  <property fmtid="{D5CDD505-2E9C-101B-9397-08002B2CF9AE}" pid="14" name="bjClsUserRVM">
    <vt:lpwstr>[]</vt:lpwstr>
  </property>
  <property fmtid="{D5CDD505-2E9C-101B-9397-08002B2CF9AE}" pid="15" name="bjSaver">
    <vt:lpwstr>ks/AkHICqGPmpFiI8fgpjsgr5GEctPKk</vt:lpwstr>
  </property>
  <property fmtid="{D5CDD505-2E9C-101B-9397-08002B2CF9AE}" pid="16" name="X-Metadata 1">
    <vt:lpwstr>001: G19104 - 002: 170.70.168.180 - 003: 13/10/2023 02:09:41 p. m.</vt:lpwstr>
  </property>
</Properties>
</file>